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4643"/>
  </p:normalViewPr>
  <p:slideViewPr>
    <p:cSldViewPr snapToGrid="0" snapToObjects="1">
      <p:cViewPr varScale="1">
        <p:scale>
          <a:sx n="139" d="100"/>
          <a:sy n="139" d="100"/>
        </p:scale>
        <p:origin x="17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529650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kare11.com/news/article/975590/391/Bullying-blamed-in-suicide-of-13-year-old-Minnesota-gir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Xochitl</a:t>
            </a:r>
          </a:p>
        </p:txBody>
      </p:sp>
    </p:spTree>
    <p:extLst>
      <p:ext uri="{BB962C8B-B14F-4D97-AF65-F5344CB8AC3E}">
        <p14:creationId xmlns:p14="http://schemas.microsoft.com/office/powerpoint/2010/main" val="74271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2"/>
              </a:buClr>
              <a:buSzPct val="73333"/>
              <a:buFont typeface="Arial"/>
              <a:buNone/>
            </a:pPr>
            <a:r>
              <a:rPr lang="en">
                <a:solidFill>
                  <a:schemeClr val="dk2"/>
                </a:solidFill>
              </a:rPr>
              <a:t>Emilie</a:t>
            </a:r>
          </a:p>
          <a:p>
            <a:pPr lvl="0" rtl="0">
              <a:lnSpc>
                <a:spcPct val="115000"/>
              </a:lnSpc>
              <a:spcBef>
                <a:spcPts val="0"/>
              </a:spcBef>
              <a:spcAft>
                <a:spcPts val="1600"/>
              </a:spcAft>
              <a:buClr>
                <a:schemeClr val="dk2"/>
              </a:buClr>
              <a:buSzPct val="73333"/>
              <a:buFont typeface="Arial"/>
              <a:buNone/>
            </a:pPr>
            <a:r>
              <a:rPr lang="en" sz="1500">
                <a:solidFill>
                  <a:schemeClr val="dk2"/>
                </a:solidFill>
              </a:rPr>
              <a:t>http://www.rollingstone.com/culture/news/sexting-shame-and-suicide-20130917</a:t>
            </a:r>
          </a:p>
          <a:p>
            <a:pPr lvl="0">
              <a:spcBef>
                <a:spcPts val="0"/>
              </a:spcBef>
              <a:buNone/>
            </a:pPr>
            <a:endParaRPr/>
          </a:p>
        </p:txBody>
      </p:sp>
    </p:spTree>
    <p:extLst>
      <p:ext uri="{BB962C8B-B14F-4D97-AF65-F5344CB8AC3E}">
        <p14:creationId xmlns:p14="http://schemas.microsoft.com/office/powerpoint/2010/main" val="184434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Jeff</a:t>
            </a:r>
          </a:p>
        </p:txBody>
      </p:sp>
    </p:spTree>
    <p:extLst>
      <p:ext uri="{BB962C8B-B14F-4D97-AF65-F5344CB8AC3E}">
        <p14:creationId xmlns:p14="http://schemas.microsoft.com/office/powerpoint/2010/main" val="107140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Xochitl</a:t>
            </a:r>
          </a:p>
          <a:p>
            <a:pPr lvl="0">
              <a:spcBef>
                <a:spcPts val="0"/>
              </a:spcBef>
              <a:buNone/>
            </a:pPr>
            <a:r>
              <a:rPr lang="en"/>
              <a:t>Val</a:t>
            </a:r>
          </a:p>
        </p:txBody>
      </p:sp>
    </p:spTree>
    <p:extLst>
      <p:ext uri="{BB962C8B-B14F-4D97-AF65-F5344CB8AC3E}">
        <p14:creationId xmlns:p14="http://schemas.microsoft.com/office/powerpoint/2010/main" val="417437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Jeff</a:t>
            </a:r>
          </a:p>
        </p:txBody>
      </p:sp>
    </p:spTree>
    <p:extLst>
      <p:ext uri="{BB962C8B-B14F-4D97-AF65-F5344CB8AC3E}">
        <p14:creationId xmlns:p14="http://schemas.microsoft.com/office/powerpoint/2010/main" val="4305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Jeff</a:t>
            </a:r>
          </a:p>
        </p:txBody>
      </p:sp>
    </p:spTree>
    <p:extLst>
      <p:ext uri="{BB962C8B-B14F-4D97-AF65-F5344CB8AC3E}">
        <p14:creationId xmlns:p14="http://schemas.microsoft.com/office/powerpoint/2010/main" val="207052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Jeff</a:t>
            </a:r>
          </a:p>
        </p:txBody>
      </p:sp>
    </p:spTree>
    <p:extLst>
      <p:ext uri="{BB962C8B-B14F-4D97-AF65-F5344CB8AC3E}">
        <p14:creationId xmlns:p14="http://schemas.microsoft.com/office/powerpoint/2010/main" val="151657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Xochitl 2;24</a:t>
            </a:r>
          </a:p>
        </p:txBody>
      </p:sp>
    </p:spTree>
    <p:extLst>
      <p:ext uri="{BB962C8B-B14F-4D97-AF65-F5344CB8AC3E}">
        <p14:creationId xmlns:p14="http://schemas.microsoft.com/office/powerpoint/2010/main" val="599997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Xochitl</a:t>
            </a:r>
          </a:p>
        </p:txBody>
      </p:sp>
    </p:spTree>
    <p:extLst>
      <p:ext uri="{BB962C8B-B14F-4D97-AF65-F5344CB8AC3E}">
        <p14:creationId xmlns:p14="http://schemas.microsoft.com/office/powerpoint/2010/main" val="1714360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Xochitl</a:t>
            </a:r>
          </a:p>
        </p:txBody>
      </p:sp>
    </p:spTree>
    <p:extLst>
      <p:ext uri="{BB962C8B-B14F-4D97-AF65-F5344CB8AC3E}">
        <p14:creationId xmlns:p14="http://schemas.microsoft.com/office/powerpoint/2010/main" val="46958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Jeff</a:t>
            </a:r>
          </a:p>
        </p:txBody>
      </p:sp>
    </p:spTree>
    <p:extLst>
      <p:ext uri="{BB962C8B-B14F-4D97-AF65-F5344CB8AC3E}">
        <p14:creationId xmlns:p14="http://schemas.microsoft.com/office/powerpoint/2010/main" val="36338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Xochitl</a:t>
            </a:r>
          </a:p>
        </p:txBody>
      </p:sp>
    </p:spTree>
    <p:extLst>
      <p:ext uri="{BB962C8B-B14F-4D97-AF65-F5344CB8AC3E}">
        <p14:creationId xmlns:p14="http://schemas.microsoft.com/office/powerpoint/2010/main" val="1616065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Val</a:t>
            </a:r>
          </a:p>
        </p:txBody>
      </p:sp>
    </p:spTree>
    <p:extLst>
      <p:ext uri="{BB962C8B-B14F-4D97-AF65-F5344CB8AC3E}">
        <p14:creationId xmlns:p14="http://schemas.microsoft.com/office/powerpoint/2010/main" val="2068408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618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Emilie</a:t>
            </a:r>
          </a:p>
        </p:txBody>
      </p:sp>
    </p:spTree>
    <p:extLst>
      <p:ext uri="{BB962C8B-B14F-4D97-AF65-F5344CB8AC3E}">
        <p14:creationId xmlns:p14="http://schemas.microsoft.com/office/powerpoint/2010/main" val="19806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2"/>
              </a:buClr>
              <a:buSzPct val="84615"/>
              <a:buFont typeface="Arial"/>
              <a:buNone/>
            </a:pPr>
            <a:r>
              <a:rPr lang="en" sz="1300">
                <a:solidFill>
                  <a:srgbClr val="222222"/>
                </a:solidFill>
                <a:latin typeface="Roboto"/>
                <a:ea typeface="Roboto"/>
                <a:cs typeface="Roboto"/>
                <a:sym typeface="Roboto"/>
              </a:rPr>
              <a:t>Emilie</a:t>
            </a:r>
          </a:p>
          <a:p>
            <a:pPr lvl="0" rtl="0">
              <a:lnSpc>
                <a:spcPct val="115000"/>
              </a:lnSpc>
              <a:spcBef>
                <a:spcPts val="0"/>
              </a:spcBef>
              <a:spcAft>
                <a:spcPts val="1600"/>
              </a:spcAft>
              <a:buClr>
                <a:schemeClr val="dk2"/>
              </a:buClr>
              <a:buSzPct val="84615"/>
              <a:buFont typeface="Arial"/>
              <a:buNone/>
            </a:pPr>
            <a:r>
              <a:rPr lang="en" sz="1300">
                <a:solidFill>
                  <a:srgbClr val="222222"/>
                </a:solidFill>
                <a:latin typeface="Roboto"/>
                <a:ea typeface="Roboto"/>
                <a:cs typeface="Roboto"/>
                <a:sym typeface="Roboto"/>
              </a:rPr>
              <a:t>Slut-shaming is the experience of being labeled a sexually out-of-control girl or woman (a “slut” or “ho”) and then being punished socially for possessing this identity. Slut-shaming is sexist because only girls and women are called to task for their sexuality, whether real or imagined; boys and men are congratulated for the exact same behavior. </a:t>
            </a:r>
          </a:p>
        </p:txBody>
      </p:sp>
    </p:spTree>
    <p:extLst>
      <p:ext uri="{BB962C8B-B14F-4D97-AF65-F5344CB8AC3E}">
        <p14:creationId xmlns:p14="http://schemas.microsoft.com/office/powerpoint/2010/main" val="98645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Val</a:t>
            </a:r>
          </a:p>
        </p:txBody>
      </p:sp>
    </p:spTree>
    <p:extLst>
      <p:ext uri="{BB962C8B-B14F-4D97-AF65-F5344CB8AC3E}">
        <p14:creationId xmlns:p14="http://schemas.microsoft.com/office/powerpoint/2010/main" val="85151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Val</a:t>
            </a:r>
          </a:p>
        </p:txBody>
      </p:sp>
    </p:spTree>
    <p:extLst>
      <p:ext uri="{BB962C8B-B14F-4D97-AF65-F5344CB8AC3E}">
        <p14:creationId xmlns:p14="http://schemas.microsoft.com/office/powerpoint/2010/main" val="58912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Emilie</a:t>
            </a:r>
          </a:p>
        </p:txBody>
      </p:sp>
    </p:spTree>
    <p:extLst>
      <p:ext uri="{BB962C8B-B14F-4D97-AF65-F5344CB8AC3E}">
        <p14:creationId xmlns:p14="http://schemas.microsoft.com/office/powerpoint/2010/main" val="157022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Emilie13 year old Hadn’t been kissed, sult written on her locker, mass text sent to classmates </a:t>
            </a:r>
            <a:r>
              <a:rPr lang="en" sz="1300">
                <a:solidFill>
                  <a:srgbClr val="222222"/>
                </a:solidFill>
                <a:latin typeface="Roboto"/>
                <a:ea typeface="Roboto"/>
                <a:cs typeface="Roboto"/>
                <a:sym typeface="Roboto"/>
              </a:rPr>
              <a:t>“</a:t>
            </a:r>
            <a:r>
              <a:rPr lang="en" sz="1300" u="sng">
                <a:solidFill>
                  <a:srgbClr val="2E7061"/>
                </a:solidFill>
                <a:latin typeface="Roboto"/>
                <a:ea typeface="Roboto"/>
                <a:cs typeface="Roboto"/>
                <a:sym typeface="Roboto"/>
                <a:hlinkClick r:id="rId3"/>
              </a:rPr>
              <a:t>It was pretty explicit</a:t>
            </a:r>
            <a:r>
              <a:rPr lang="en" sz="1300">
                <a:solidFill>
                  <a:srgbClr val="222222"/>
                </a:solidFill>
                <a:latin typeface="Roboto"/>
                <a:ea typeface="Roboto"/>
                <a:cs typeface="Roboto"/>
                <a:sym typeface="Roboto"/>
              </a:rPr>
              <a:t>. Something to the effect of that Rachel was a slut and to get her to leave the Kasson-Mantorville School, forward this to everyone you know,” parent Chris Flannery told the station.</a:t>
            </a:r>
          </a:p>
        </p:txBody>
      </p:sp>
    </p:spTree>
    <p:extLst>
      <p:ext uri="{BB962C8B-B14F-4D97-AF65-F5344CB8AC3E}">
        <p14:creationId xmlns:p14="http://schemas.microsoft.com/office/powerpoint/2010/main" val="42024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2"/>
              </a:buClr>
              <a:buSzPct val="100000"/>
              <a:buFont typeface="Arial"/>
              <a:buNone/>
            </a:pPr>
            <a:r>
              <a:rPr lang="en">
                <a:solidFill>
                  <a:schemeClr val="dk2"/>
                </a:solidFill>
              </a:rPr>
              <a:t>Emilie</a:t>
            </a:r>
          </a:p>
        </p:txBody>
      </p:sp>
    </p:spTree>
    <p:extLst>
      <p:ext uri="{BB962C8B-B14F-4D97-AF65-F5344CB8AC3E}">
        <p14:creationId xmlns:p14="http://schemas.microsoft.com/office/powerpoint/2010/main" val="4016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85875" y="264475"/>
            <a:ext cx="8183700" cy="1473600"/>
          </a:xfrm>
          <a:prstGeom prst="rect">
            <a:avLst/>
          </a:prstGeom>
        </p:spPr>
        <p:txBody>
          <a:bodyPr lIns="91425" tIns="91425" rIns="91425" bIns="91425" anchor="b"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2" name="Shape 12"/>
          <p:cNvSpPr txBox="1">
            <a:spLocks noGrp="1"/>
          </p:cNvSpPr>
          <p:nvPr>
            <p:ph type="subTitle" idx="1"/>
          </p:nvPr>
        </p:nvSpPr>
        <p:spPr>
          <a:xfrm>
            <a:off x="485875" y="1738075"/>
            <a:ext cx="8183700" cy="861000"/>
          </a:xfrm>
          <a:prstGeom prst="rect">
            <a:avLst/>
          </a:prstGeom>
        </p:spPr>
        <p:txBody>
          <a:bodyPr lIns="91425" tIns="91425" rIns="91425" bIns="91425" anchor="t" anchorCtr="0"/>
          <a:lstStyle>
            <a:lvl1pPr lvl="0">
              <a:lnSpc>
                <a:spcPct val="100000"/>
              </a:lnSpc>
              <a:spcBef>
                <a:spcPts val="0"/>
              </a:spcBef>
              <a:spcAft>
                <a:spcPts val="0"/>
              </a:spcAft>
              <a:buSzPct val="100000"/>
              <a:buNone/>
              <a:defRPr sz="2400"/>
            </a:lvl1pPr>
            <a:lvl2pPr lvl="1">
              <a:lnSpc>
                <a:spcPct val="100000"/>
              </a:lnSpc>
              <a:spcBef>
                <a:spcPts val="0"/>
              </a:spcBef>
              <a:spcAft>
                <a:spcPts val="0"/>
              </a:spcAft>
              <a:buSzPct val="100000"/>
              <a:buNone/>
              <a:defRPr sz="2400"/>
            </a:lvl2pPr>
            <a:lvl3pPr lvl="2">
              <a:lnSpc>
                <a:spcPct val="100000"/>
              </a:lnSpc>
              <a:spcBef>
                <a:spcPts val="0"/>
              </a:spcBef>
              <a:spcAft>
                <a:spcPts val="0"/>
              </a:spcAft>
              <a:buSzPct val="100000"/>
              <a:buNone/>
              <a:defRPr sz="2400"/>
            </a:lvl3pPr>
            <a:lvl4pPr lvl="3">
              <a:lnSpc>
                <a:spcPct val="100000"/>
              </a:lnSpc>
              <a:spcBef>
                <a:spcPts val="0"/>
              </a:spcBef>
              <a:spcAft>
                <a:spcPts val="0"/>
              </a:spcAft>
              <a:buSzPct val="100000"/>
              <a:buNone/>
              <a:defRPr sz="2400"/>
            </a:lvl4pPr>
            <a:lvl5pPr lvl="4">
              <a:lnSpc>
                <a:spcPct val="100000"/>
              </a:lnSpc>
              <a:spcBef>
                <a:spcPts val="0"/>
              </a:spcBef>
              <a:spcAft>
                <a:spcPts val="0"/>
              </a:spcAft>
              <a:buSzPct val="100000"/>
              <a:buNone/>
              <a:defRPr sz="2400"/>
            </a:lvl5pPr>
            <a:lvl6pPr lvl="5">
              <a:lnSpc>
                <a:spcPct val="100000"/>
              </a:lnSpc>
              <a:spcBef>
                <a:spcPts val="0"/>
              </a:spcBef>
              <a:spcAft>
                <a:spcPts val="0"/>
              </a:spcAft>
              <a:buSzPct val="100000"/>
              <a:buNone/>
              <a:defRPr sz="2400"/>
            </a:lvl6pPr>
            <a:lvl7pPr lvl="6">
              <a:lnSpc>
                <a:spcPct val="100000"/>
              </a:lnSpc>
              <a:spcBef>
                <a:spcPts val="0"/>
              </a:spcBef>
              <a:spcAft>
                <a:spcPts val="0"/>
              </a:spcAft>
              <a:buSzPct val="100000"/>
              <a:buNone/>
              <a:defRPr sz="2400"/>
            </a:lvl7pPr>
            <a:lvl8pPr lvl="7">
              <a:lnSpc>
                <a:spcPct val="100000"/>
              </a:lnSpc>
              <a:spcBef>
                <a:spcPts val="0"/>
              </a:spcBef>
              <a:spcAft>
                <a:spcPts val="0"/>
              </a:spcAft>
              <a:buSzPct val="100000"/>
              <a:buNone/>
              <a:defRPr sz="2400"/>
            </a:lvl8pPr>
            <a:lvl9pPr lvl="8">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7"/>
        <p:cNvGrpSpPr/>
        <p:nvPr/>
      </p:nvGrpSpPr>
      <p:grpSpPr>
        <a:xfrm>
          <a:off x="0" y="0"/>
          <a:ext cx="0" cy="0"/>
          <a:chOff x="0" y="0"/>
          <a:chExt cx="0" cy="0"/>
        </a:xfrm>
      </p:grpSpPr>
      <p:sp>
        <p:nvSpPr>
          <p:cNvPr id="48" name="Shape 48"/>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311700" y="743000"/>
            <a:ext cx="8520600" cy="2006400"/>
          </a:xfrm>
          <a:prstGeom prst="rect">
            <a:avLst/>
          </a:prstGeom>
        </p:spPr>
        <p:txBody>
          <a:bodyPr lIns="91425" tIns="91425" rIns="91425" bIns="91425" anchor="b" anchorCtr="0"/>
          <a:lstStyle>
            <a:lvl1pPr lvl="0" algn="ctr">
              <a:spcBef>
                <a:spcPts val="0"/>
              </a:spcBef>
              <a:buSzPct val="100000"/>
              <a:buFont typeface="Source Sans Pro"/>
              <a:defRPr sz="12000">
                <a:latin typeface="Source Sans Pro"/>
                <a:ea typeface="Source Sans Pro"/>
                <a:cs typeface="Source Sans Pro"/>
                <a:sym typeface="Source Sans Pro"/>
              </a:defRPr>
            </a:lvl1pPr>
            <a:lvl2pPr lvl="1" algn="ctr">
              <a:spcBef>
                <a:spcPts val="0"/>
              </a:spcBef>
              <a:buSzPct val="100000"/>
              <a:buFont typeface="Source Sans Pro"/>
              <a:defRPr sz="12000">
                <a:latin typeface="Source Sans Pro"/>
                <a:ea typeface="Source Sans Pro"/>
                <a:cs typeface="Source Sans Pro"/>
                <a:sym typeface="Source Sans Pro"/>
              </a:defRPr>
            </a:lvl2pPr>
            <a:lvl3pPr lvl="2" algn="ctr">
              <a:spcBef>
                <a:spcPts val="0"/>
              </a:spcBef>
              <a:buSzPct val="100000"/>
              <a:buFont typeface="Source Sans Pro"/>
              <a:defRPr sz="12000">
                <a:latin typeface="Source Sans Pro"/>
                <a:ea typeface="Source Sans Pro"/>
                <a:cs typeface="Source Sans Pro"/>
                <a:sym typeface="Source Sans Pro"/>
              </a:defRPr>
            </a:lvl3pPr>
            <a:lvl4pPr lvl="3" algn="ctr">
              <a:spcBef>
                <a:spcPts val="0"/>
              </a:spcBef>
              <a:buSzPct val="100000"/>
              <a:buFont typeface="Source Sans Pro"/>
              <a:defRPr sz="12000">
                <a:latin typeface="Source Sans Pro"/>
                <a:ea typeface="Source Sans Pro"/>
                <a:cs typeface="Source Sans Pro"/>
                <a:sym typeface="Source Sans Pro"/>
              </a:defRPr>
            </a:lvl4pPr>
            <a:lvl5pPr lvl="4" algn="ctr">
              <a:spcBef>
                <a:spcPts val="0"/>
              </a:spcBef>
              <a:buSzPct val="100000"/>
              <a:buFont typeface="Source Sans Pro"/>
              <a:defRPr sz="12000">
                <a:latin typeface="Source Sans Pro"/>
                <a:ea typeface="Source Sans Pro"/>
                <a:cs typeface="Source Sans Pro"/>
                <a:sym typeface="Source Sans Pro"/>
              </a:defRPr>
            </a:lvl5pPr>
            <a:lvl6pPr lvl="5" algn="ctr">
              <a:spcBef>
                <a:spcPts val="0"/>
              </a:spcBef>
              <a:buSzPct val="100000"/>
              <a:buFont typeface="Source Sans Pro"/>
              <a:defRPr sz="12000">
                <a:latin typeface="Source Sans Pro"/>
                <a:ea typeface="Source Sans Pro"/>
                <a:cs typeface="Source Sans Pro"/>
                <a:sym typeface="Source Sans Pro"/>
              </a:defRPr>
            </a:lvl6pPr>
            <a:lvl7pPr lvl="6" algn="ctr">
              <a:spcBef>
                <a:spcPts val="0"/>
              </a:spcBef>
              <a:buSzPct val="100000"/>
              <a:buFont typeface="Source Sans Pro"/>
              <a:defRPr sz="12000">
                <a:latin typeface="Source Sans Pro"/>
                <a:ea typeface="Source Sans Pro"/>
                <a:cs typeface="Source Sans Pro"/>
                <a:sym typeface="Source Sans Pro"/>
              </a:defRPr>
            </a:lvl7pPr>
            <a:lvl8pPr lvl="7" algn="ctr">
              <a:spcBef>
                <a:spcPts val="0"/>
              </a:spcBef>
              <a:buSzPct val="100000"/>
              <a:buFont typeface="Source Sans Pro"/>
              <a:defRPr sz="12000">
                <a:latin typeface="Source Sans Pro"/>
                <a:ea typeface="Source Sans Pro"/>
                <a:cs typeface="Source Sans Pro"/>
                <a:sym typeface="Source Sans Pro"/>
              </a:defRPr>
            </a:lvl8pPr>
            <a:lvl9pPr lvl="8" algn="ctr">
              <a:spcBef>
                <a:spcPts val="0"/>
              </a:spcBef>
              <a:buSzPct val="100000"/>
              <a:buFont typeface="Source Sans Pro"/>
              <a:defRPr sz="12000">
                <a:latin typeface="Source Sans Pro"/>
                <a:ea typeface="Source Sans Pro"/>
                <a:cs typeface="Source Sans Pro"/>
                <a:sym typeface="Source Sans Pro"/>
              </a:defRPr>
            </a:lvl9pPr>
          </a:lstStyle>
          <a:p>
            <a:endParaRPr/>
          </a:p>
        </p:txBody>
      </p:sp>
      <p:sp>
        <p:nvSpPr>
          <p:cNvPr id="50" name="Shape 50"/>
          <p:cNvSpPr txBox="1">
            <a:spLocks noGrp="1"/>
          </p:cNvSpPr>
          <p:nvPr>
            <p:ph type="body" idx="1"/>
          </p:nvPr>
        </p:nvSpPr>
        <p:spPr>
          <a:xfrm>
            <a:off x="311700" y="2845181"/>
            <a:ext cx="8520600" cy="13008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p:nvPr/>
        </p:nvSpPr>
        <p:spPr>
          <a:xfrm>
            <a:off x="80700" y="2651100"/>
            <a:ext cx="8982600" cy="24117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title"/>
          </p:nvPr>
        </p:nvSpPr>
        <p:spPr>
          <a:xfrm>
            <a:off x="485875" y="1714500"/>
            <a:ext cx="8183700" cy="785700"/>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7" name="Shape 1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8520600" cy="623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2" name="Shape 32"/>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6" name="Shape 3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7"/>
        <p:cNvGrpSpPr/>
        <p:nvPr/>
      </p:nvGrpSpPr>
      <p:grpSpPr>
        <a:xfrm>
          <a:off x="0" y="0"/>
          <a:ext cx="0" cy="0"/>
          <a:chOff x="0" y="0"/>
          <a:chExt cx="0" cy="0"/>
        </a:xfrm>
      </p:grpSpPr>
      <p:sp>
        <p:nvSpPr>
          <p:cNvPr id="38" name="Shape 38"/>
          <p:cNvSpPr/>
          <p:nvPr/>
        </p:nvSpPr>
        <p:spPr>
          <a:xfrm>
            <a:off x="4636800" y="80700"/>
            <a:ext cx="4426500" cy="49821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a:p>
        </p:txBody>
      </p:sp>
      <p:cxnSp>
        <p:nvCxnSpPr>
          <p:cNvPr id="39" name="Shape 39"/>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0" name="Shape 40"/>
          <p:cNvSpPr txBox="1">
            <a:spLocks noGrp="1"/>
          </p:cNvSpPr>
          <p:nvPr>
            <p:ph type="title"/>
          </p:nvPr>
        </p:nvSpPr>
        <p:spPr>
          <a:xfrm>
            <a:off x="265500" y="1181700"/>
            <a:ext cx="4045200" cy="15336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1" name="Shape 41"/>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2" name="Shape 42"/>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6" name="Shape 46"/>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23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Source Sans Pro"/>
              <a:defRPr sz="1800">
                <a:solidFill>
                  <a:schemeClr val="lt2"/>
                </a:solidFill>
                <a:latin typeface="Source Sans Pro"/>
                <a:ea typeface="Source Sans Pro"/>
                <a:cs typeface="Source Sans Pro"/>
                <a:sym typeface="Source Sans Pro"/>
              </a:defRPr>
            </a:lvl1pPr>
            <a:lvl2pPr lvl="1">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2pPr>
            <a:lvl3pPr lvl="2">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3pPr>
            <a:lvl4pPr lvl="3">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4pPr>
            <a:lvl5pPr lvl="4">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5pPr>
            <a:lvl6pPr lvl="5">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6pPr>
            <a:lvl7pPr lvl="6">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7pPr>
            <a:lvl8pPr lvl="7">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8pPr>
            <a:lvl9pPr lvl="8">
              <a:lnSpc>
                <a:spcPct val="115000"/>
              </a:lnSpc>
              <a:spcBef>
                <a:spcPts val="0"/>
              </a:spcBef>
              <a:spcAft>
                <a:spcPts val="1600"/>
              </a:spcAft>
              <a:buClr>
                <a:schemeClr val="lt2"/>
              </a:buClr>
              <a:buFont typeface="Source Sans Pro"/>
              <a:defRPr>
                <a:solidFill>
                  <a:schemeClr val="lt2"/>
                </a:solidFill>
                <a:latin typeface="Source Sans Pro"/>
                <a:ea typeface="Source Sans Pro"/>
                <a:cs typeface="Source Sans Pro"/>
                <a:sym typeface="Source Sans Pr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Source Sans Pro"/>
                <a:ea typeface="Source Sans Pro"/>
                <a:cs typeface="Source Sans Pro"/>
                <a:sym typeface="Source Sans Pro"/>
              </a:rPr>
              <a:t>‹#›</a:t>
            </a:fld>
            <a:endParaRPr lang="en" sz="1000">
              <a:solidFill>
                <a:schemeClr val="lt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G3P922BaTwk" TargetMode="External"/><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zYVnbIZbR4" TargetMode="External"/><Relationship Id="rId4" Type="http://schemas.openxmlformats.org/officeDocument/2006/relationships/hyperlink" Target="http://www.unslutproject.com/" TargetMode="External"/><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https://play.kahoot.it/#/k/89e3c620-45cf-42b5-bbcd-bb14db7c5c2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www.huffingtonpost.com/leora-tanenbaum/the-truth-about-slut-shaming_b_7054162.html" TargetMode="External"/><Relationship Id="rId4" Type="http://schemas.openxmlformats.org/officeDocument/2006/relationships/hyperlink" Target="http://www.huffingtonpost.com/2012/05/08/rachel-ehmke-13-year-old-_n_1501143.html" TargetMode="External"/><Relationship Id="rId5" Type="http://schemas.openxmlformats.org/officeDocument/2006/relationships/hyperlink" Target="https://www.nytimes.com/2015/03/18/us/penn-state-fraternitys-secret-facebook-photos-may-lead-to-criminal-charges.html?_r=1" TargetMode="External"/><Relationship Id="rId6" Type="http://schemas.openxmlformats.org/officeDocument/2006/relationships/hyperlink" Target="http://www.newyorker.com/culture/culture-desk/the-story-of-amanda-todd" TargetMode="External"/><Relationship Id="rId7" Type="http://schemas.openxmlformats.org/officeDocument/2006/relationships/hyperlink" Target="https://suicidepreventionlifeline.org/how-we-can-all-prevent-suicide/" TargetMode="External"/><Relationship Id="rId8" Type="http://schemas.openxmlformats.org/officeDocument/2006/relationships/hyperlink" Target="http://www.theamberrose.org/la-family-therapy/" TargetMode="External"/><Relationship Id="rId9" Type="http://schemas.openxmlformats.org/officeDocument/2006/relationships/hyperlink" Target="http://www.unslutproject.com/" TargetMode="External"/><Relationship Id="rId10" Type="http://schemas.openxmlformats.org/officeDocument/2006/relationships/hyperlink" Target="http://www.npr.org/sections/health-shots/2016/04/22/474888854/suicide-rates-climb-in-u-s-especially-among-adolescent-girls"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v2QRbl3H0ug" TargetMode="External"/><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80150" y="710175"/>
            <a:ext cx="8183700" cy="1473600"/>
          </a:xfrm>
          <a:prstGeom prst="rect">
            <a:avLst/>
          </a:prstGeom>
        </p:spPr>
        <p:txBody>
          <a:bodyPr lIns="91425" tIns="91425" rIns="91425" bIns="91425" anchor="b" anchorCtr="0">
            <a:noAutofit/>
          </a:bodyPr>
          <a:lstStyle/>
          <a:p>
            <a:pPr lvl="0">
              <a:spcBef>
                <a:spcPts val="0"/>
              </a:spcBef>
              <a:buNone/>
            </a:pPr>
            <a:r>
              <a:rPr lang="en" sz="9600"/>
              <a:t>Slut Shaming</a:t>
            </a:r>
          </a:p>
        </p:txBody>
      </p:sp>
      <p:sp>
        <p:nvSpPr>
          <p:cNvPr id="59" name="Shape 59"/>
          <p:cNvSpPr txBox="1">
            <a:spLocks noGrp="1"/>
          </p:cNvSpPr>
          <p:nvPr>
            <p:ph type="subTitle" idx="1"/>
          </p:nvPr>
        </p:nvSpPr>
        <p:spPr>
          <a:xfrm>
            <a:off x="485875" y="2195275"/>
            <a:ext cx="8183700" cy="861000"/>
          </a:xfrm>
          <a:prstGeom prst="rect">
            <a:avLst/>
          </a:prstGeom>
        </p:spPr>
        <p:txBody>
          <a:bodyPr lIns="91425" tIns="91425" rIns="91425" bIns="91425" anchor="t" anchorCtr="0">
            <a:noAutofit/>
          </a:bodyPr>
          <a:lstStyle/>
          <a:p>
            <a:pPr lvl="0">
              <a:spcBef>
                <a:spcPts val="0"/>
              </a:spcBef>
              <a:buNone/>
            </a:pPr>
            <a:r>
              <a:rPr lang="en"/>
              <a:t>Jeff Warren, Valeria Delgado, Xochitl Islas, &amp; Emilie Lacy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Clr>
                <a:schemeClr val="dk2"/>
              </a:buClr>
              <a:buSzPct val="36666"/>
              <a:buFont typeface="Arial"/>
              <a:buNone/>
            </a:pPr>
            <a:r>
              <a:rPr lang="en">
                <a:solidFill>
                  <a:srgbClr val="FFFFFF"/>
                </a:solidFill>
              </a:rPr>
              <a:t>Audrie Pott</a:t>
            </a:r>
          </a:p>
        </p:txBody>
      </p:sp>
      <p:sp>
        <p:nvSpPr>
          <p:cNvPr id="119" name="Shape 119"/>
          <p:cNvSpPr txBox="1">
            <a:spLocks noGrp="1"/>
          </p:cNvSpPr>
          <p:nvPr>
            <p:ph type="body" idx="1"/>
          </p:nvPr>
        </p:nvSpPr>
        <p:spPr>
          <a:xfrm>
            <a:off x="311700" y="4448700"/>
            <a:ext cx="8520600" cy="673800"/>
          </a:xfrm>
          <a:prstGeom prst="rect">
            <a:avLst/>
          </a:prstGeom>
        </p:spPr>
        <p:txBody>
          <a:bodyPr lIns="91425" tIns="91425" rIns="91425" bIns="91425" anchor="t" anchorCtr="0">
            <a:noAutofit/>
          </a:bodyPr>
          <a:lstStyle/>
          <a:p>
            <a:pPr lvl="0">
              <a:spcBef>
                <a:spcPts val="0"/>
              </a:spcBef>
              <a:buClr>
                <a:schemeClr val="dk2"/>
              </a:buClr>
              <a:buSzPct val="73333"/>
              <a:buFont typeface="Arial"/>
              <a:buNone/>
            </a:pPr>
            <a:r>
              <a:rPr lang="en" sz="1500">
                <a:solidFill>
                  <a:schemeClr val="dk2"/>
                </a:solidFill>
                <a:latin typeface="Arial"/>
                <a:ea typeface="Arial"/>
                <a:cs typeface="Arial"/>
                <a:sym typeface="Arial"/>
              </a:rPr>
              <a:t>From Instagram to Snapchat to texting, young people with raging hormones and low impulse control are passing around what amounts to child pornography.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37850" y="526350"/>
            <a:ext cx="5604000" cy="4090800"/>
          </a:xfrm>
          <a:prstGeom prst="rect">
            <a:avLst/>
          </a:prstGeom>
        </p:spPr>
        <p:txBody>
          <a:bodyPr lIns="91425" tIns="91425" rIns="91425" bIns="91425" anchor="ctr" anchorCtr="0">
            <a:noAutofit/>
          </a:bodyPr>
          <a:lstStyle/>
          <a:p>
            <a:pPr lvl="0">
              <a:spcBef>
                <a:spcPts val="0"/>
              </a:spcBef>
              <a:buNone/>
            </a:pPr>
            <a:r>
              <a:rPr lang="en"/>
              <a:t>Does it ever stop?</a:t>
            </a:r>
          </a:p>
        </p:txBody>
      </p:sp>
      <p:pic>
        <p:nvPicPr>
          <p:cNvPr id="125" name="Shape 125"/>
          <p:cNvPicPr preferRelativeResize="0"/>
          <p:nvPr/>
        </p:nvPicPr>
        <p:blipFill>
          <a:blip r:embed="rId3">
            <a:alphaModFix/>
          </a:blip>
          <a:stretch>
            <a:fillRect/>
          </a:stretch>
        </p:blipFill>
        <p:spPr>
          <a:xfrm>
            <a:off x="5766700" y="164400"/>
            <a:ext cx="3309525" cy="3309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Impact on Learning </a:t>
            </a:r>
          </a:p>
        </p:txBody>
      </p:sp>
      <p:sp>
        <p:nvSpPr>
          <p:cNvPr id="131" name="Shape 13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https://www.youtube.com/watch?v=G3P922BaTwk</a:t>
            </a:r>
          </a:p>
          <a:p>
            <a:pPr lvl="0">
              <a:spcBef>
                <a:spcPts val="0"/>
              </a:spcBef>
              <a:buNone/>
            </a:pPr>
            <a:endParaRPr/>
          </a:p>
          <a:p>
            <a:pPr lvl="0">
              <a:spcBef>
                <a:spcPts val="0"/>
              </a:spcBef>
              <a:buNone/>
            </a:pPr>
            <a:endParaRPr/>
          </a:p>
        </p:txBody>
      </p:sp>
      <p:pic>
        <p:nvPicPr>
          <p:cNvPr id="132" name="Shape 132"/>
          <p:cNvPicPr preferRelativeResize="0"/>
          <p:nvPr/>
        </p:nvPicPr>
        <p:blipFill rotWithShape="1">
          <a:blip r:embed="rId4">
            <a:alphaModFix/>
          </a:blip>
          <a:srcRect l="6389" t="3737" r="6197" b="11119"/>
          <a:stretch/>
        </p:blipFill>
        <p:spPr>
          <a:xfrm>
            <a:off x="4158250" y="1501025"/>
            <a:ext cx="4985750" cy="3642474"/>
          </a:xfrm>
          <a:prstGeom prst="rect">
            <a:avLst/>
          </a:prstGeom>
          <a:noFill/>
          <a:ln>
            <a:noFill/>
          </a:ln>
        </p:spPr>
      </p:pic>
      <p:sp>
        <p:nvSpPr>
          <p:cNvPr id="133" name="Shape 133"/>
          <p:cNvSpPr txBox="1"/>
          <p:nvPr/>
        </p:nvSpPr>
        <p:spPr>
          <a:xfrm>
            <a:off x="-85825" y="1954600"/>
            <a:ext cx="5064300" cy="5907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t>One-third (32 percent) of harassed students</a:t>
            </a:r>
          </a:p>
          <a:p>
            <a:pPr lvl="0" indent="457200" rtl="0">
              <a:spcBef>
                <a:spcPts val="0"/>
              </a:spcBef>
              <a:buNone/>
            </a:pPr>
            <a:r>
              <a:rPr lang="en"/>
              <a:t>said they did not want to go to school as a</a:t>
            </a:r>
          </a:p>
          <a:p>
            <a:pPr lvl="0" indent="457200" rtl="0">
              <a:spcBef>
                <a:spcPts val="0"/>
              </a:spcBef>
              <a:buNone/>
            </a:pPr>
            <a:r>
              <a:rPr lang="en"/>
              <a:t>result of the sexual harassment, including 37</a:t>
            </a:r>
          </a:p>
          <a:p>
            <a:pPr lvl="0" indent="457200">
              <a:spcBef>
                <a:spcPts val="0"/>
              </a:spcBef>
              <a:buNone/>
            </a:pPr>
            <a:r>
              <a:rPr lang="en"/>
              <a:t>percent of girls and 25 percent of boys.</a:t>
            </a:r>
          </a:p>
          <a:p>
            <a:pPr lvl="0">
              <a:spcBef>
                <a:spcPts val="0"/>
              </a:spcBef>
              <a:buNone/>
            </a:pPr>
            <a:endParaRPr/>
          </a:p>
          <a:p>
            <a:pPr marL="457200" lvl="0" indent="-228600" rtl="0">
              <a:spcBef>
                <a:spcPts val="0"/>
              </a:spcBef>
              <a:buChar char="●"/>
            </a:pPr>
            <a:r>
              <a:rPr lang="en"/>
              <a:t>Thirty percent of students said sexual</a:t>
            </a:r>
          </a:p>
          <a:p>
            <a:pPr lvl="0" indent="457200" rtl="0">
              <a:spcBef>
                <a:spcPts val="0"/>
              </a:spcBef>
              <a:buNone/>
            </a:pPr>
            <a:r>
              <a:rPr lang="en"/>
              <a:t>harassment caused them to have a hard time</a:t>
            </a:r>
          </a:p>
          <a:p>
            <a:pPr lvl="0" indent="457200" rtl="0">
              <a:spcBef>
                <a:spcPts val="0"/>
              </a:spcBef>
              <a:buNone/>
            </a:pPr>
            <a:r>
              <a:rPr lang="en"/>
              <a:t>studying (34 percent of girls and 24 percent of</a:t>
            </a:r>
          </a:p>
          <a:p>
            <a:pPr lvl="0" indent="457200">
              <a:spcBef>
                <a:spcPts val="0"/>
              </a:spcBef>
              <a:buNone/>
            </a:pPr>
            <a:r>
              <a:rPr lang="en"/>
              <a:t>boys).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Higher Education - Greek Life </a:t>
            </a:r>
          </a:p>
        </p:txBody>
      </p:sp>
      <p:sp>
        <p:nvSpPr>
          <p:cNvPr id="139" name="Shape 139"/>
          <p:cNvSpPr txBox="1">
            <a:spLocks noGrp="1"/>
          </p:cNvSpPr>
          <p:nvPr>
            <p:ph type="body" idx="1"/>
          </p:nvPr>
        </p:nvSpPr>
        <p:spPr>
          <a:xfrm>
            <a:off x="295600" y="1393800"/>
            <a:ext cx="3538200" cy="1221600"/>
          </a:xfrm>
          <a:prstGeom prst="rect">
            <a:avLst/>
          </a:prstGeom>
          <a:solidFill>
            <a:srgbClr val="FFFFFF"/>
          </a:solidFill>
        </p:spPr>
        <p:txBody>
          <a:bodyPr lIns="91425" tIns="91425" rIns="91425" bIns="91425" anchor="t" anchorCtr="0">
            <a:noAutofit/>
          </a:bodyPr>
          <a:lstStyle/>
          <a:p>
            <a:pPr marL="457200" lvl="0" indent="-228600" rtl="0">
              <a:spcBef>
                <a:spcPts val="0"/>
              </a:spcBef>
              <a:buClr>
                <a:schemeClr val="accent1"/>
              </a:buClr>
              <a:buChar char="♂"/>
            </a:pPr>
            <a:r>
              <a:rPr lang="en" b="1">
                <a:solidFill>
                  <a:schemeClr val="accent1"/>
                </a:solidFill>
              </a:rPr>
              <a:t>Fraternity Culture </a:t>
            </a:r>
          </a:p>
          <a:p>
            <a:pPr marL="914400" lvl="1" indent="-228600" rtl="0">
              <a:spcBef>
                <a:spcPts val="0"/>
              </a:spcBef>
              <a:buClr>
                <a:schemeClr val="accent1"/>
              </a:buClr>
            </a:pPr>
            <a:r>
              <a:rPr lang="en">
                <a:solidFill>
                  <a:schemeClr val="accent1"/>
                </a:solidFill>
              </a:rPr>
              <a:t>Rush Boobs </a:t>
            </a:r>
          </a:p>
          <a:p>
            <a:pPr marL="914400" lvl="1" indent="-228600" rtl="0">
              <a:spcBef>
                <a:spcPts val="0"/>
              </a:spcBef>
              <a:buClr>
                <a:schemeClr val="accent1"/>
              </a:buClr>
            </a:pPr>
            <a:r>
              <a:rPr lang="en">
                <a:solidFill>
                  <a:schemeClr val="accent1"/>
                </a:solidFill>
              </a:rPr>
              <a:t>Secret Group/Facebook Chats</a:t>
            </a:r>
          </a:p>
          <a:p>
            <a:pPr lvl="0" rtl="0">
              <a:spcBef>
                <a:spcPts val="0"/>
              </a:spcBef>
              <a:buNone/>
            </a:pPr>
            <a:r>
              <a:rPr lang="en"/>
              <a:t>	</a:t>
            </a:r>
          </a:p>
          <a:p>
            <a:pPr marL="0" lvl="0" indent="0" rtl="0">
              <a:spcBef>
                <a:spcPts val="0"/>
              </a:spcBef>
              <a:buNone/>
            </a:pPr>
            <a:endParaRPr/>
          </a:p>
          <a:p>
            <a:pPr lvl="0">
              <a:spcBef>
                <a:spcPts val="0"/>
              </a:spcBef>
              <a:buNone/>
            </a:pPr>
            <a:endParaRPr/>
          </a:p>
        </p:txBody>
      </p:sp>
      <p:pic>
        <p:nvPicPr>
          <p:cNvPr id="140" name="Shape 140" descr="https://s3.amazonaws.com/media.ids/57225_rush2_1f.jpg"/>
          <p:cNvPicPr preferRelativeResize="0"/>
          <p:nvPr/>
        </p:nvPicPr>
        <p:blipFill>
          <a:blip r:embed="rId3">
            <a:alphaModFix/>
          </a:blip>
          <a:stretch>
            <a:fillRect/>
          </a:stretch>
        </p:blipFill>
        <p:spPr>
          <a:xfrm>
            <a:off x="3903738" y="1526100"/>
            <a:ext cx="2982924" cy="2206554"/>
          </a:xfrm>
          <a:prstGeom prst="rect">
            <a:avLst/>
          </a:prstGeom>
          <a:noFill/>
          <a:ln>
            <a:noFill/>
          </a:ln>
        </p:spPr>
      </p:pic>
      <p:pic>
        <p:nvPicPr>
          <p:cNvPr id="141" name="Shape 141" descr="http://static1.businessinsider.com/image/56263feadd0895ed648b467e-465-759/rush%20boobs.png"/>
          <p:cNvPicPr preferRelativeResize="0"/>
          <p:nvPr/>
        </p:nvPicPr>
        <p:blipFill>
          <a:blip r:embed="rId4">
            <a:alphaModFix/>
          </a:blip>
          <a:stretch>
            <a:fillRect/>
          </a:stretch>
        </p:blipFill>
        <p:spPr>
          <a:xfrm>
            <a:off x="6956599" y="883637"/>
            <a:ext cx="2140174" cy="3491499"/>
          </a:xfrm>
          <a:prstGeom prst="rect">
            <a:avLst/>
          </a:prstGeom>
          <a:noFill/>
          <a:ln>
            <a:noFill/>
          </a:ln>
        </p:spPr>
      </p:pic>
      <p:sp>
        <p:nvSpPr>
          <p:cNvPr id="142" name="Shape 142"/>
          <p:cNvSpPr txBox="1"/>
          <p:nvPr/>
        </p:nvSpPr>
        <p:spPr>
          <a:xfrm>
            <a:off x="295600" y="2967600"/>
            <a:ext cx="3538200" cy="1029900"/>
          </a:xfrm>
          <a:prstGeom prst="rect">
            <a:avLst/>
          </a:prstGeom>
          <a:solidFill>
            <a:srgbClr val="FFFFFF"/>
          </a:solidFill>
          <a:ln>
            <a:noFill/>
          </a:ln>
        </p:spPr>
        <p:txBody>
          <a:bodyPr lIns="91425" tIns="91425" rIns="91425" bIns="91425" anchor="t" anchorCtr="0">
            <a:noAutofit/>
          </a:bodyPr>
          <a:lstStyle/>
          <a:p>
            <a:pPr marL="457200" lvl="0" indent="-342900" rtl="0">
              <a:lnSpc>
                <a:spcPct val="115000"/>
              </a:lnSpc>
              <a:spcBef>
                <a:spcPts val="0"/>
              </a:spcBef>
              <a:spcAft>
                <a:spcPts val="1600"/>
              </a:spcAft>
              <a:buClr>
                <a:srgbClr val="000000"/>
              </a:buClr>
              <a:buSzPct val="100000"/>
              <a:buFont typeface="Source Sans Pro"/>
              <a:buChar char="⧬"/>
            </a:pPr>
            <a:r>
              <a:rPr lang="en" sz="1800" b="1">
                <a:latin typeface="Source Sans Pro"/>
                <a:ea typeface="Source Sans Pro"/>
                <a:cs typeface="Source Sans Pro"/>
                <a:sym typeface="Source Sans Pro"/>
              </a:rPr>
              <a:t>Sorority Culture </a:t>
            </a:r>
          </a:p>
          <a:p>
            <a:pPr marL="914400" lvl="1" indent="-228600" rtl="0">
              <a:lnSpc>
                <a:spcPct val="115000"/>
              </a:lnSpc>
              <a:spcBef>
                <a:spcPts val="0"/>
              </a:spcBef>
              <a:spcAft>
                <a:spcPts val="1600"/>
              </a:spcAft>
              <a:buClr>
                <a:srgbClr val="000000"/>
              </a:buClr>
              <a:buFont typeface="Source Sans Pro"/>
            </a:pPr>
            <a:r>
              <a:rPr lang="en">
                <a:latin typeface="Source Sans Pro"/>
                <a:ea typeface="Source Sans Pro"/>
                <a:cs typeface="Source Sans Pro"/>
                <a:sym typeface="Source Sans Pro"/>
              </a:rPr>
              <a:t>Hazing  </a:t>
            </a:r>
          </a:p>
          <a:p>
            <a:pPr marL="914400" lvl="1" indent="-228600" rtl="0">
              <a:lnSpc>
                <a:spcPct val="115000"/>
              </a:lnSpc>
              <a:spcBef>
                <a:spcPts val="0"/>
              </a:spcBef>
              <a:spcAft>
                <a:spcPts val="1600"/>
              </a:spcAft>
              <a:buClr>
                <a:srgbClr val="000000"/>
              </a:buClr>
              <a:buFont typeface="Source Sans Pro"/>
            </a:pPr>
            <a:r>
              <a:rPr lang="en">
                <a:latin typeface="Source Sans Pro"/>
                <a:ea typeface="Source Sans Pro"/>
                <a:cs typeface="Source Sans Pro"/>
                <a:sym typeface="Source Sans Pro"/>
              </a:rPr>
              <a:t>Competition Based on What?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r>
              <a:rPr lang="en"/>
              <a:t>What Can We do?</a:t>
            </a:r>
          </a:p>
        </p:txBody>
      </p:sp>
      <p:pic>
        <p:nvPicPr>
          <p:cNvPr id="148" name="Shape 148"/>
          <p:cNvPicPr preferRelativeResize="0"/>
          <p:nvPr/>
        </p:nvPicPr>
        <p:blipFill>
          <a:blip r:embed="rId3">
            <a:alphaModFix/>
          </a:blip>
          <a:stretch>
            <a:fillRect/>
          </a:stretch>
        </p:blipFill>
        <p:spPr>
          <a:xfrm>
            <a:off x="6360950" y="1919650"/>
            <a:ext cx="2744950" cy="31335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FRAT Manners - San Diego State University  </a:t>
            </a:r>
          </a:p>
        </p:txBody>
      </p:sp>
      <p:sp>
        <p:nvSpPr>
          <p:cNvPr id="154" name="Shape 15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55" name="Shape 155" descr="http://dailytrojan.com/wp-content/uploads/2015/03/fratmanners_kevin-fohrer.jpg"/>
          <p:cNvPicPr preferRelativeResize="0"/>
          <p:nvPr/>
        </p:nvPicPr>
        <p:blipFill>
          <a:blip r:embed="rId3">
            <a:alphaModFix/>
          </a:blip>
          <a:stretch>
            <a:fillRect/>
          </a:stretch>
        </p:blipFill>
        <p:spPr>
          <a:xfrm>
            <a:off x="4364399" y="1306100"/>
            <a:ext cx="4660950" cy="3109149"/>
          </a:xfrm>
          <a:prstGeom prst="rect">
            <a:avLst/>
          </a:prstGeom>
          <a:noFill/>
          <a:ln>
            <a:noFill/>
          </a:ln>
        </p:spPr>
      </p:pic>
      <p:pic>
        <p:nvPicPr>
          <p:cNvPr id="156" name="Shape 156" descr="http://www.thedailyaztec.com/wp-content/uploads/2015/04/NEWS_fratmanners_courtesystephaniewaits.jpg"/>
          <p:cNvPicPr preferRelativeResize="0"/>
          <p:nvPr/>
        </p:nvPicPr>
        <p:blipFill>
          <a:blip r:embed="rId4">
            <a:alphaModFix/>
          </a:blip>
          <a:stretch>
            <a:fillRect/>
          </a:stretch>
        </p:blipFill>
        <p:spPr>
          <a:xfrm>
            <a:off x="150073" y="1306100"/>
            <a:ext cx="4145552" cy="3109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75150" y="170775"/>
            <a:ext cx="4201500" cy="1253400"/>
          </a:xfrm>
          <a:prstGeom prst="rect">
            <a:avLst/>
          </a:prstGeom>
        </p:spPr>
        <p:txBody>
          <a:bodyPr lIns="91425" tIns="91425" rIns="91425" bIns="91425" anchor="b" anchorCtr="0">
            <a:noAutofit/>
          </a:bodyPr>
          <a:lstStyle/>
          <a:p>
            <a:pPr lvl="0">
              <a:spcBef>
                <a:spcPts val="0"/>
              </a:spcBef>
              <a:buNone/>
            </a:pPr>
            <a:r>
              <a:rPr lang="en"/>
              <a:t>The Unslut Project</a:t>
            </a:r>
          </a:p>
        </p:txBody>
      </p:sp>
      <p:sp>
        <p:nvSpPr>
          <p:cNvPr id="162" name="Shape 162"/>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rtl="0">
              <a:spcBef>
                <a:spcPts val="0"/>
              </a:spcBef>
              <a:buNone/>
            </a:pPr>
            <a:endParaRPr/>
          </a:p>
        </p:txBody>
      </p:sp>
      <p:sp>
        <p:nvSpPr>
          <p:cNvPr id="163" name="Shape 163"/>
          <p:cNvSpPr txBox="1">
            <a:spLocks noGrp="1"/>
          </p:cNvSpPr>
          <p:nvPr>
            <p:ph type="subTitle" idx="1"/>
          </p:nvPr>
        </p:nvSpPr>
        <p:spPr>
          <a:xfrm>
            <a:off x="231450" y="1482249"/>
            <a:ext cx="4045200" cy="35061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b="1"/>
              <a:t>Emily Lindin  </a:t>
            </a:r>
          </a:p>
          <a:p>
            <a:pPr lvl="0" algn="l" rtl="0">
              <a:lnSpc>
                <a:spcPct val="100000"/>
              </a:lnSpc>
              <a:spcBef>
                <a:spcPts val="0"/>
              </a:spcBef>
              <a:spcAft>
                <a:spcPts val="1600"/>
              </a:spcAft>
              <a:buNone/>
            </a:pPr>
            <a:r>
              <a:rPr lang="en" sz="1400"/>
              <a:t>-Promotes gender equality </a:t>
            </a:r>
          </a:p>
          <a:p>
            <a:pPr lvl="0" algn="l" rtl="0">
              <a:lnSpc>
                <a:spcPct val="100000"/>
              </a:lnSpc>
              <a:spcBef>
                <a:spcPts val="0"/>
              </a:spcBef>
              <a:spcAft>
                <a:spcPts val="1600"/>
              </a:spcAft>
              <a:buNone/>
            </a:pPr>
            <a:r>
              <a:rPr lang="en" sz="1400"/>
              <a:t>-sex positivity </a:t>
            </a:r>
          </a:p>
          <a:p>
            <a:pPr lvl="0" algn="l" rtl="0">
              <a:lnSpc>
                <a:spcPct val="100000"/>
              </a:lnSpc>
              <a:spcBef>
                <a:spcPts val="0"/>
              </a:spcBef>
              <a:spcAft>
                <a:spcPts val="1600"/>
              </a:spcAft>
              <a:buNone/>
            </a:pPr>
            <a:r>
              <a:rPr lang="en" sz="1400"/>
              <a:t>-sexual bullying</a:t>
            </a:r>
          </a:p>
          <a:p>
            <a:pPr lvl="0" algn="l" rtl="0">
              <a:lnSpc>
                <a:spcPct val="115000"/>
              </a:lnSpc>
              <a:spcBef>
                <a:spcPts val="0"/>
              </a:spcBef>
              <a:spcAft>
                <a:spcPts val="1600"/>
              </a:spcAft>
              <a:buNone/>
            </a:pPr>
            <a:r>
              <a:rPr lang="en" sz="1400" u="sng">
                <a:solidFill>
                  <a:schemeClr val="hlink"/>
                </a:solidFill>
                <a:hlinkClick r:id="rId3"/>
              </a:rPr>
              <a:t>https://www.youtube.com/watch?v=LzYVnbIZbR4</a:t>
            </a:r>
          </a:p>
          <a:p>
            <a:pPr lvl="0" algn="l" rtl="0">
              <a:lnSpc>
                <a:spcPct val="115000"/>
              </a:lnSpc>
              <a:spcBef>
                <a:spcPts val="0"/>
              </a:spcBef>
              <a:spcAft>
                <a:spcPts val="1600"/>
              </a:spcAft>
              <a:buNone/>
            </a:pPr>
            <a:endParaRPr/>
          </a:p>
          <a:p>
            <a:pPr lvl="0" rtl="0">
              <a:lnSpc>
                <a:spcPct val="115000"/>
              </a:lnSpc>
              <a:spcBef>
                <a:spcPts val="0"/>
              </a:spcBef>
              <a:spcAft>
                <a:spcPts val="1600"/>
              </a:spcAft>
              <a:buNone/>
            </a:pPr>
            <a:endParaRPr/>
          </a:p>
          <a:p>
            <a:pPr lvl="0" algn="l" rtl="0">
              <a:lnSpc>
                <a:spcPct val="115000"/>
              </a:lnSpc>
              <a:spcBef>
                <a:spcPts val="0"/>
              </a:spcBef>
              <a:spcAft>
                <a:spcPts val="1600"/>
              </a:spcAft>
              <a:buNone/>
            </a:pPr>
            <a:endParaRPr/>
          </a:p>
          <a:p>
            <a:pPr lvl="0" algn="l" rtl="0">
              <a:lnSpc>
                <a:spcPct val="115000"/>
              </a:lnSpc>
              <a:spcBef>
                <a:spcPts val="0"/>
              </a:spcBef>
              <a:spcAft>
                <a:spcPts val="1600"/>
              </a:spcAft>
              <a:buNone/>
            </a:pPr>
            <a:endParaRPr/>
          </a:p>
          <a:p>
            <a:pPr lvl="0" algn="l" rtl="0">
              <a:lnSpc>
                <a:spcPct val="115000"/>
              </a:lnSpc>
              <a:spcBef>
                <a:spcPts val="0"/>
              </a:spcBef>
              <a:spcAft>
                <a:spcPts val="1600"/>
              </a:spcAft>
              <a:buClr>
                <a:schemeClr val="dk2"/>
              </a:buClr>
              <a:buSzPct val="61111"/>
              <a:buFont typeface="Arial"/>
              <a:buNone/>
            </a:pPr>
            <a:r>
              <a:rPr lang="en" sz="1800" u="sng">
                <a:solidFill>
                  <a:schemeClr val="accent5"/>
                </a:solidFill>
                <a:hlinkClick r:id="rId4"/>
              </a:rPr>
              <a:t>http://www.unslutproject.com/</a:t>
            </a:r>
          </a:p>
        </p:txBody>
      </p:sp>
      <p:pic>
        <p:nvPicPr>
          <p:cNvPr id="164" name="Shape 164"/>
          <p:cNvPicPr preferRelativeResize="0"/>
          <p:nvPr/>
        </p:nvPicPr>
        <p:blipFill>
          <a:blip r:embed="rId5">
            <a:alphaModFix/>
          </a:blip>
          <a:stretch>
            <a:fillRect/>
          </a:stretch>
        </p:blipFill>
        <p:spPr>
          <a:xfrm>
            <a:off x="6291075" y="198100"/>
            <a:ext cx="2411650" cy="3173524"/>
          </a:xfrm>
          <a:prstGeom prst="rect">
            <a:avLst/>
          </a:prstGeom>
          <a:noFill/>
          <a:ln>
            <a:noFill/>
          </a:ln>
        </p:spPr>
      </p:pic>
      <p:pic>
        <p:nvPicPr>
          <p:cNvPr id="165" name="Shape 165"/>
          <p:cNvPicPr preferRelativeResize="0"/>
          <p:nvPr/>
        </p:nvPicPr>
        <p:blipFill>
          <a:blip r:embed="rId6">
            <a:alphaModFix/>
          </a:blip>
          <a:stretch>
            <a:fillRect/>
          </a:stretch>
        </p:blipFill>
        <p:spPr>
          <a:xfrm>
            <a:off x="4235025" y="3422150"/>
            <a:ext cx="2452976" cy="1379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5150" y="541975"/>
            <a:ext cx="2808000" cy="755700"/>
          </a:xfrm>
          <a:prstGeom prst="rect">
            <a:avLst/>
          </a:prstGeom>
        </p:spPr>
        <p:txBody>
          <a:bodyPr lIns="91425" tIns="91425" rIns="91425" bIns="91425" anchor="b" anchorCtr="0">
            <a:noAutofit/>
          </a:bodyPr>
          <a:lstStyle/>
          <a:p>
            <a:pPr lvl="0">
              <a:spcBef>
                <a:spcPts val="0"/>
              </a:spcBef>
              <a:buNone/>
            </a:pPr>
            <a:r>
              <a:rPr lang="en"/>
              <a:t>The Amber Rose Foundation </a:t>
            </a:r>
          </a:p>
        </p:txBody>
      </p:sp>
      <p:sp>
        <p:nvSpPr>
          <p:cNvPr id="171" name="Shape 171"/>
          <p:cNvSpPr txBox="1">
            <a:spLocks noGrp="1"/>
          </p:cNvSpPr>
          <p:nvPr>
            <p:ph type="body" idx="1"/>
          </p:nvPr>
        </p:nvSpPr>
        <p:spPr>
          <a:xfrm>
            <a:off x="168250" y="1553525"/>
            <a:ext cx="2808000" cy="1800300"/>
          </a:xfrm>
          <a:prstGeom prst="rect">
            <a:avLst/>
          </a:prstGeom>
        </p:spPr>
        <p:txBody>
          <a:bodyPr lIns="91425" tIns="91425" rIns="91425" bIns="91425" anchor="t" anchorCtr="0">
            <a:noAutofit/>
          </a:bodyPr>
          <a:lstStyle/>
          <a:p>
            <a:pPr marL="457200" lvl="0" indent="-317500" rtl="0">
              <a:spcBef>
                <a:spcPts val="0"/>
              </a:spcBef>
              <a:buSzPct val="100000"/>
              <a:buChar char="-"/>
            </a:pPr>
            <a:r>
              <a:rPr lang="en" sz="1400"/>
              <a:t>Promotes discussion about women’s right and equality</a:t>
            </a:r>
          </a:p>
          <a:p>
            <a:pPr marL="457200" lvl="0" indent="-317500" rtl="0">
              <a:spcBef>
                <a:spcPts val="0"/>
              </a:spcBef>
              <a:buSzPct val="100000"/>
              <a:buChar char="-"/>
            </a:pPr>
            <a:r>
              <a:rPr lang="en" sz="1400"/>
              <a:t>Fight against victim claiming </a:t>
            </a:r>
          </a:p>
          <a:p>
            <a:pPr marL="457200" lvl="0" indent="-317500" rtl="0">
              <a:spcBef>
                <a:spcPts val="0"/>
              </a:spcBef>
              <a:buSzPct val="100000"/>
              <a:buChar char="-"/>
            </a:pPr>
            <a:r>
              <a:rPr lang="en" sz="1400"/>
              <a:t>Los Angeles Family Therapy</a:t>
            </a:r>
          </a:p>
          <a:p>
            <a:pPr marL="457200" lvl="0" indent="-317500">
              <a:spcBef>
                <a:spcPts val="0"/>
              </a:spcBef>
              <a:buSzPct val="100000"/>
              <a:buChar char="-"/>
            </a:pPr>
            <a:r>
              <a:rPr lang="en" sz="1400"/>
              <a:t>Attending therapy for slut shaming, body shaming , derogatory labeling.</a:t>
            </a:r>
          </a:p>
        </p:txBody>
      </p:sp>
      <p:pic>
        <p:nvPicPr>
          <p:cNvPr id="172" name="Shape 172"/>
          <p:cNvPicPr preferRelativeResize="0"/>
          <p:nvPr/>
        </p:nvPicPr>
        <p:blipFill>
          <a:blip r:embed="rId3">
            <a:alphaModFix/>
          </a:blip>
          <a:stretch>
            <a:fillRect/>
          </a:stretch>
        </p:blipFill>
        <p:spPr>
          <a:xfrm>
            <a:off x="4031624" y="314225"/>
            <a:ext cx="3862850" cy="2670800"/>
          </a:xfrm>
          <a:prstGeom prst="rect">
            <a:avLst/>
          </a:prstGeom>
          <a:noFill/>
          <a:ln>
            <a:noFill/>
          </a:ln>
        </p:spPr>
      </p:pic>
      <p:pic>
        <p:nvPicPr>
          <p:cNvPr id="173" name="Shape 173"/>
          <p:cNvPicPr preferRelativeResize="0"/>
          <p:nvPr/>
        </p:nvPicPr>
        <p:blipFill>
          <a:blip r:embed="rId4">
            <a:alphaModFix/>
          </a:blip>
          <a:stretch>
            <a:fillRect/>
          </a:stretch>
        </p:blipFill>
        <p:spPr>
          <a:xfrm>
            <a:off x="2937201" y="3070825"/>
            <a:ext cx="2087325" cy="1549575"/>
          </a:xfrm>
          <a:prstGeom prst="rect">
            <a:avLst/>
          </a:prstGeom>
          <a:noFill/>
          <a:ln>
            <a:noFill/>
          </a:ln>
        </p:spPr>
      </p:pic>
      <p:pic>
        <p:nvPicPr>
          <p:cNvPr id="174" name="Shape 174"/>
          <p:cNvPicPr preferRelativeResize="0"/>
          <p:nvPr/>
        </p:nvPicPr>
        <p:blipFill>
          <a:blip r:embed="rId5">
            <a:alphaModFix/>
          </a:blip>
          <a:stretch>
            <a:fillRect/>
          </a:stretch>
        </p:blipFill>
        <p:spPr>
          <a:xfrm>
            <a:off x="5477475" y="3325100"/>
            <a:ext cx="1243900" cy="1243900"/>
          </a:xfrm>
          <a:prstGeom prst="rect">
            <a:avLst/>
          </a:prstGeom>
          <a:noFill/>
          <a:ln>
            <a:noFill/>
          </a:ln>
        </p:spPr>
      </p:pic>
      <p:pic>
        <p:nvPicPr>
          <p:cNvPr id="175" name="Shape 175"/>
          <p:cNvPicPr preferRelativeResize="0"/>
          <p:nvPr/>
        </p:nvPicPr>
        <p:blipFill>
          <a:blip r:embed="rId6">
            <a:alphaModFix/>
          </a:blip>
          <a:stretch>
            <a:fillRect/>
          </a:stretch>
        </p:blipFill>
        <p:spPr>
          <a:xfrm>
            <a:off x="7072075" y="3325098"/>
            <a:ext cx="1936375" cy="1103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743000"/>
            <a:ext cx="3738600" cy="1217400"/>
          </a:xfrm>
          <a:prstGeom prst="rect">
            <a:avLst/>
          </a:prstGeom>
        </p:spPr>
        <p:txBody>
          <a:bodyPr lIns="91425" tIns="91425" rIns="91425" bIns="91425" anchor="b" anchorCtr="0">
            <a:noAutofit/>
          </a:bodyPr>
          <a:lstStyle/>
          <a:p>
            <a:pPr lvl="0">
              <a:spcBef>
                <a:spcPts val="0"/>
              </a:spcBef>
              <a:buNone/>
            </a:pPr>
            <a:r>
              <a:rPr lang="en" sz="3000"/>
              <a:t>National Suicide Prevention Hotline</a:t>
            </a:r>
          </a:p>
        </p:txBody>
      </p:sp>
      <p:sp>
        <p:nvSpPr>
          <p:cNvPr id="181" name="Shape 181"/>
          <p:cNvSpPr txBox="1">
            <a:spLocks noGrp="1"/>
          </p:cNvSpPr>
          <p:nvPr>
            <p:ph type="subTitle" idx="4294967295"/>
          </p:nvPr>
        </p:nvSpPr>
        <p:spPr>
          <a:xfrm>
            <a:off x="265500" y="2769000"/>
            <a:ext cx="6059699" cy="1957800"/>
          </a:xfrm>
          <a:prstGeom prst="rect">
            <a:avLst/>
          </a:prstGeom>
        </p:spPr>
        <p:txBody>
          <a:bodyPr lIns="91425" tIns="91425" rIns="91425" bIns="91425" anchor="t" anchorCtr="0">
            <a:noAutofit/>
          </a:bodyPr>
          <a:lstStyle/>
          <a:p>
            <a:pPr lvl="0" algn="l" rtl="0">
              <a:lnSpc>
                <a:spcPct val="100000"/>
              </a:lnSpc>
              <a:spcBef>
                <a:spcPts val="0"/>
              </a:spcBef>
              <a:buNone/>
            </a:pPr>
            <a:r>
              <a:rPr lang="en" sz="1200">
                <a:solidFill>
                  <a:srgbClr val="FFFFFF"/>
                </a:solidFill>
              </a:rPr>
              <a:t>-Provides free and confidential emotional support.</a:t>
            </a:r>
          </a:p>
          <a:p>
            <a:pPr lvl="0" algn="l" rtl="0">
              <a:lnSpc>
                <a:spcPct val="100000"/>
              </a:lnSpc>
              <a:spcBef>
                <a:spcPts val="0"/>
              </a:spcBef>
              <a:buNone/>
            </a:pPr>
            <a:r>
              <a:rPr lang="en" sz="1200">
                <a:solidFill>
                  <a:srgbClr val="FFFFFF"/>
                </a:solidFill>
              </a:rPr>
              <a:t>-24 hours a day, 7 days a week</a:t>
            </a:r>
          </a:p>
          <a:p>
            <a:pPr lvl="0" algn="l" rtl="0">
              <a:spcBef>
                <a:spcPts val="0"/>
              </a:spcBef>
              <a:buNone/>
            </a:pPr>
            <a:r>
              <a:rPr lang="en" sz="1200">
                <a:solidFill>
                  <a:srgbClr val="FFFFFF"/>
                </a:solidFill>
              </a:rPr>
              <a:t>-Know the risk factors: *hopelessness, history of trauma or abuse, major physical illness, mood disorders, personality disorders </a:t>
            </a:r>
          </a:p>
          <a:p>
            <a:pPr lvl="0" algn="l" rtl="0">
              <a:spcBef>
                <a:spcPts val="0"/>
              </a:spcBef>
              <a:buNone/>
            </a:pPr>
            <a:r>
              <a:rPr lang="en" sz="1200">
                <a:solidFill>
                  <a:srgbClr val="FFFFFF"/>
                </a:solidFill>
              </a:rPr>
              <a:t>-We can all help </a:t>
            </a:r>
          </a:p>
          <a:p>
            <a:pPr lvl="0" algn="l" rtl="0">
              <a:spcBef>
                <a:spcPts val="0"/>
              </a:spcBef>
              <a:buNone/>
            </a:pPr>
            <a:endParaRPr sz="1200">
              <a:solidFill>
                <a:srgbClr val="FFFFFF"/>
              </a:solidFill>
            </a:endParaRPr>
          </a:p>
          <a:p>
            <a:pPr lvl="0" algn="l" rtl="0">
              <a:spcBef>
                <a:spcPts val="0"/>
              </a:spcBef>
              <a:buNone/>
            </a:pPr>
            <a:endParaRPr sz="1200">
              <a:solidFill>
                <a:srgbClr val="FFFFFF"/>
              </a:solidFill>
            </a:endParaRPr>
          </a:p>
          <a:p>
            <a:pPr lvl="0" algn="l" rtl="0">
              <a:spcBef>
                <a:spcPts val="0"/>
              </a:spcBef>
              <a:buNone/>
            </a:pPr>
            <a:endParaRPr sz="1200">
              <a:solidFill>
                <a:srgbClr val="FFFFFF"/>
              </a:solidFill>
            </a:endParaRPr>
          </a:p>
          <a:p>
            <a:pPr lvl="0" algn="l">
              <a:spcBef>
                <a:spcPts val="0"/>
              </a:spcBef>
              <a:buNone/>
            </a:pPr>
            <a:endParaRPr/>
          </a:p>
        </p:txBody>
      </p:sp>
      <p:pic>
        <p:nvPicPr>
          <p:cNvPr id="182" name="Shape 182"/>
          <p:cNvPicPr preferRelativeResize="0"/>
          <p:nvPr/>
        </p:nvPicPr>
        <p:blipFill>
          <a:blip r:embed="rId3">
            <a:alphaModFix/>
          </a:blip>
          <a:stretch>
            <a:fillRect/>
          </a:stretch>
        </p:blipFill>
        <p:spPr>
          <a:xfrm>
            <a:off x="4651883" y="428150"/>
            <a:ext cx="3567040" cy="2108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LESSON IDEA - High School ELA </a:t>
            </a:r>
          </a:p>
        </p:txBody>
      </p:sp>
      <p:sp>
        <p:nvSpPr>
          <p:cNvPr id="188" name="Shape 188"/>
          <p:cNvSpPr txBox="1">
            <a:spLocks noGrp="1"/>
          </p:cNvSpPr>
          <p:nvPr>
            <p:ph type="body" idx="1"/>
          </p:nvPr>
        </p:nvSpPr>
        <p:spPr>
          <a:xfrm>
            <a:off x="311700" y="1068425"/>
            <a:ext cx="8520600" cy="1715400"/>
          </a:xfrm>
          <a:prstGeom prst="rect">
            <a:avLst/>
          </a:prstGeom>
          <a:solidFill>
            <a:schemeClr val="accent2"/>
          </a:solidFill>
        </p:spPr>
        <p:txBody>
          <a:bodyPr lIns="91425" tIns="91425" rIns="91425" bIns="91425" anchor="t" anchorCtr="0">
            <a:noAutofit/>
          </a:bodyPr>
          <a:lstStyle/>
          <a:p>
            <a:pPr lvl="0">
              <a:spcBef>
                <a:spcPts val="0"/>
              </a:spcBef>
              <a:buClr>
                <a:schemeClr val="dk2"/>
              </a:buClr>
              <a:buSzPct val="78571"/>
              <a:buFont typeface="Arial"/>
              <a:buNone/>
            </a:pPr>
            <a:r>
              <a:rPr lang="en" sz="1400" b="1">
                <a:solidFill>
                  <a:srgbClr val="FFFFFF"/>
                </a:solidFill>
              </a:rPr>
              <a:t>Argumentative Writing Practice: </a:t>
            </a:r>
          </a:p>
          <a:p>
            <a:pPr lvl="0">
              <a:spcBef>
                <a:spcPts val="0"/>
              </a:spcBef>
              <a:buClr>
                <a:schemeClr val="dk2"/>
              </a:buClr>
              <a:buSzPct val="78571"/>
              <a:buFont typeface="Arial"/>
              <a:buNone/>
            </a:pPr>
            <a:r>
              <a:rPr lang="en" sz="1400">
                <a:solidFill>
                  <a:srgbClr val="FFFFFF"/>
                </a:solidFill>
              </a:rPr>
              <a:t>Instructor will present a high school administration meeting... where Student 1 is said to be cyberbullying Student 2 based on Student 2’s rumored sexual promiscuity. Students will identify, analyze, discuss, and evaluate the complex situation in its entirety, and then write an argumentative paragraph from the viewpoint of a school adminstrator at what the proper course of action should be. </a:t>
            </a:r>
          </a:p>
        </p:txBody>
      </p:sp>
      <p:sp>
        <p:nvSpPr>
          <p:cNvPr id="189" name="Shape 189"/>
          <p:cNvSpPr txBox="1"/>
          <p:nvPr/>
        </p:nvSpPr>
        <p:spPr>
          <a:xfrm>
            <a:off x="0" y="4690500"/>
            <a:ext cx="9144000" cy="4530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2"/>
              </a:buClr>
              <a:buSzPct val="78571"/>
              <a:buFont typeface="Arial"/>
              <a:buNone/>
            </a:pPr>
            <a:r>
              <a:rPr lang="en" sz="1350">
                <a:solidFill>
                  <a:schemeClr val="dk2"/>
                </a:solidFill>
              </a:rPr>
              <a:t>Standard 8.1.G: Encourage and support safe, respectful, and responsible relationships.</a:t>
            </a:r>
          </a:p>
        </p:txBody>
      </p:sp>
      <p:pic>
        <p:nvPicPr>
          <p:cNvPr id="190" name="Shape 190" descr="http://p2cdn4static.sharpschool.com/UserFiles/Servers/Server_901573/Image/About_Us/Board/school_board_meeting.jpg"/>
          <p:cNvPicPr preferRelativeResize="0"/>
          <p:nvPr/>
        </p:nvPicPr>
        <p:blipFill>
          <a:blip r:embed="rId3">
            <a:alphaModFix/>
          </a:blip>
          <a:stretch>
            <a:fillRect/>
          </a:stretch>
        </p:blipFill>
        <p:spPr>
          <a:xfrm>
            <a:off x="3333312" y="2990862"/>
            <a:ext cx="2135833" cy="1601875"/>
          </a:xfrm>
          <a:prstGeom prst="rect">
            <a:avLst/>
          </a:prstGeom>
          <a:noFill/>
          <a:ln>
            <a:noFill/>
          </a:ln>
        </p:spPr>
      </p:pic>
      <p:pic>
        <p:nvPicPr>
          <p:cNvPr id="191" name="Shape 191"/>
          <p:cNvPicPr preferRelativeResize="0"/>
          <p:nvPr/>
        </p:nvPicPr>
        <p:blipFill>
          <a:blip r:embed="rId4">
            <a:alphaModFix/>
          </a:blip>
          <a:stretch>
            <a:fillRect/>
          </a:stretch>
        </p:blipFill>
        <p:spPr>
          <a:xfrm>
            <a:off x="5791262" y="3159475"/>
            <a:ext cx="2643524" cy="1264650"/>
          </a:xfrm>
          <a:prstGeom prst="rect">
            <a:avLst/>
          </a:prstGeom>
          <a:noFill/>
          <a:ln>
            <a:noFill/>
          </a:ln>
        </p:spPr>
      </p:pic>
      <p:pic>
        <p:nvPicPr>
          <p:cNvPr id="192" name="Shape 192"/>
          <p:cNvPicPr preferRelativeResize="0"/>
          <p:nvPr/>
        </p:nvPicPr>
        <p:blipFill>
          <a:blip r:embed="rId5">
            <a:alphaModFix/>
          </a:blip>
          <a:stretch>
            <a:fillRect/>
          </a:stretch>
        </p:blipFill>
        <p:spPr>
          <a:xfrm>
            <a:off x="209075" y="3086157"/>
            <a:ext cx="2680274" cy="1301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743000"/>
            <a:ext cx="8520600" cy="2006400"/>
          </a:xfrm>
          <a:prstGeom prst="rect">
            <a:avLst/>
          </a:prstGeom>
        </p:spPr>
        <p:txBody>
          <a:bodyPr lIns="91425" tIns="91425" rIns="91425" bIns="91425" anchor="b" anchorCtr="0">
            <a:noAutofit/>
          </a:bodyPr>
          <a:lstStyle/>
          <a:p>
            <a:pPr lvl="0">
              <a:spcBef>
                <a:spcPts val="0"/>
              </a:spcBef>
              <a:buNone/>
            </a:pPr>
            <a:r>
              <a:rPr lang="en"/>
              <a:t>Kahoot!</a:t>
            </a:r>
          </a:p>
        </p:txBody>
      </p:sp>
      <p:sp>
        <p:nvSpPr>
          <p:cNvPr id="65" name="Shape 65"/>
          <p:cNvSpPr txBox="1">
            <a:spLocks noGrp="1"/>
          </p:cNvSpPr>
          <p:nvPr>
            <p:ph type="body" idx="1"/>
          </p:nvPr>
        </p:nvSpPr>
        <p:spPr>
          <a:xfrm>
            <a:off x="311700" y="2845176"/>
            <a:ext cx="8520600" cy="1102500"/>
          </a:xfrm>
          <a:prstGeom prst="rect">
            <a:avLst/>
          </a:prstGeom>
        </p:spPr>
        <p:txBody>
          <a:bodyPr lIns="91425" tIns="91425" rIns="91425" bIns="91425" anchor="t" anchorCtr="0">
            <a:noAutofit/>
          </a:bodyPr>
          <a:lstStyle/>
          <a:p>
            <a:pPr lvl="0">
              <a:spcBef>
                <a:spcPts val="0"/>
              </a:spcBef>
              <a:buNone/>
            </a:pPr>
            <a:r>
              <a:rPr lang="en"/>
              <a:t>Go to Kahoot.it to sign in</a:t>
            </a:r>
          </a:p>
          <a:p>
            <a:pPr lvl="0">
              <a:spcBef>
                <a:spcPts val="0"/>
              </a:spcBef>
              <a:buNone/>
            </a:pPr>
            <a:endParaRPr/>
          </a:p>
          <a:p>
            <a:pPr lvl="0">
              <a:spcBef>
                <a:spcPts val="0"/>
              </a:spcBef>
              <a:buNone/>
            </a:pPr>
            <a:r>
              <a:rPr lang="en"/>
              <a:t>Link: </a:t>
            </a:r>
            <a:r>
              <a:rPr lang="en" u="sng">
                <a:solidFill>
                  <a:schemeClr val="hlink"/>
                </a:solidFill>
                <a:hlinkClick r:id="rId3"/>
              </a:rPr>
              <a:t>https://play.kahoot.it/#/k/89e3c620-45cf-42b5-bbcd-bb14db7c5c2f</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rtl="0">
              <a:spcBef>
                <a:spcPts val="0"/>
              </a:spcBef>
              <a:buNone/>
            </a:pPr>
            <a:r>
              <a:rPr lang="en"/>
              <a:t>LESSON IDEA- High School Statistics   </a:t>
            </a:r>
          </a:p>
        </p:txBody>
      </p:sp>
      <p:sp>
        <p:nvSpPr>
          <p:cNvPr id="198" name="Shape 198"/>
          <p:cNvSpPr txBox="1">
            <a:spLocks noGrp="1"/>
          </p:cNvSpPr>
          <p:nvPr>
            <p:ph type="body" idx="1"/>
          </p:nvPr>
        </p:nvSpPr>
        <p:spPr>
          <a:xfrm>
            <a:off x="311700" y="1029925"/>
            <a:ext cx="8520600" cy="700800"/>
          </a:xfrm>
          <a:prstGeom prst="rect">
            <a:avLst/>
          </a:prstGeom>
        </p:spPr>
        <p:txBody>
          <a:bodyPr lIns="91425" tIns="91425" rIns="91425" bIns="91425" anchor="t" anchorCtr="0">
            <a:noAutofit/>
          </a:bodyPr>
          <a:lstStyle/>
          <a:p>
            <a:pPr lvl="0" rtl="0">
              <a:spcBef>
                <a:spcPts val="0"/>
              </a:spcBef>
              <a:buClr>
                <a:schemeClr val="dk2"/>
              </a:buClr>
              <a:buSzPct val="78571"/>
              <a:buFont typeface="Arial"/>
              <a:buNone/>
            </a:pPr>
            <a:r>
              <a:rPr lang="en" sz="1400"/>
              <a:t>5.5.G Use a decision-making process to analyze the benefits of respecting individual differences in growth and development, physical appearance, gender roles, and sexual orientation.</a:t>
            </a:r>
          </a:p>
        </p:txBody>
      </p:sp>
      <p:pic>
        <p:nvPicPr>
          <p:cNvPr id="199" name="Shape 199"/>
          <p:cNvPicPr preferRelativeResize="0"/>
          <p:nvPr/>
        </p:nvPicPr>
        <p:blipFill>
          <a:blip r:embed="rId3">
            <a:alphaModFix/>
          </a:blip>
          <a:stretch>
            <a:fillRect/>
          </a:stretch>
        </p:blipFill>
        <p:spPr>
          <a:xfrm>
            <a:off x="4848675" y="1641550"/>
            <a:ext cx="4295325" cy="3221474"/>
          </a:xfrm>
          <a:prstGeom prst="rect">
            <a:avLst/>
          </a:prstGeom>
          <a:noFill/>
          <a:ln>
            <a:noFill/>
          </a:ln>
        </p:spPr>
      </p:pic>
      <p:sp>
        <p:nvSpPr>
          <p:cNvPr id="200" name="Shape 200"/>
          <p:cNvSpPr txBox="1"/>
          <p:nvPr/>
        </p:nvSpPr>
        <p:spPr>
          <a:xfrm>
            <a:off x="206775" y="1898100"/>
            <a:ext cx="4732800" cy="1708800"/>
          </a:xfrm>
          <a:prstGeom prst="rect">
            <a:avLst/>
          </a:prstGeom>
          <a:solidFill>
            <a:schemeClr val="accent2"/>
          </a:solidFill>
          <a:ln>
            <a:noFill/>
          </a:ln>
        </p:spPr>
        <p:txBody>
          <a:bodyPr lIns="91425" tIns="91425" rIns="91425" bIns="91425" anchor="t" anchorCtr="0">
            <a:noAutofit/>
          </a:bodyPr>
          <a:lstStyle/>
          <a:p>
            <a:pPr lvl="0" rtl="0">
              <a:lnSpc>
                <a:spcPct val="115000"/>
              </a:lnSpc>
              <a:spcBef>
                <a:spcPts val="0"/>
              </a:spcBef>
              <a:spcAft>
                <a:spcPts val="1600"/>
              </a:spcAft>
              <a:buClr>
                <a:schemeClr val="dk2"/>
              </a:buClr>
              <a:buFont typeface="Arial"/>
              <a:buNone/>
            </a:pPr>
            <a:r>
              <a:rPr lang="en">
                <a:solidFill>
                  <a:srgbClr val="FFFFFF"/>
                </a:solidFill>
                <a:latin typeface="Source Sans Pro"/>
                <a:ea typeface="Source Sans Pro"/>
                <a:cs typeface="Source Sans Pro"/>
                <a:sym typeface="Source Sans Pro"/>
              </a:rPr>
              <a:t>As a class, research statistics of suicide rates, depression, and sexual harassment. Then the teacher will assign data sets to teams of students. These teams will find a pattern or trend in the data and create a visual representation. After analyzing the data sets students will be asked to brainstorm ideas to lower these rates due to disrespect of individual differences.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Sources</a:t>
            </a:r>
          </a:p>
        </p:txBody>
      </p:sp>
      <p:sp>
        <p:nvSpPr>
          <p:cNvPr id="206" name="Shape 2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1100">
                <a:solidFill>
                  <a:srgbClr val="000000"/>
                </a:solidFill>
              </a:rPr>
              <a:t>American Association of University Women: Crossing the Line: Sexual Harassment at School </a:t>
            </a:r>
            <a:r>
              <a:rPr lang="en" sz="1100" u="sng">
                <a:solidFill>
                  <a:srgbClr val="000000"/>
                </a:solidFill>
              </a:rPr>
              <a:t>http://www.aauw.org/files/2013/02/Crossing-the-Line-Sexual-Harassment-at-School.pdf</a:t>
            </a:r>
          </a:p>
          <a:p>
            <a:pPr lvl="0">
              <a:lnSpc>
                <a:spcPct val="100000"/>
              </a:lnSpc>
              <a:spcBef>
                <a:spcPts val="0"/>
              </a:spcBef>
              <a:spcAft>
                <a:spcPts val="0"/>
              </a:spcAft>
              <a:buNone/>
            </a:pPr>
            <a:r>
              <a:rPr lang="en" sz="1100" u="sng">
                <a:solidFill>
                  <a:srgbClr val="000000"/>
                </a:solidFill>
                <a:hlinkClick r:id="rId3"/>
              </a:rPr>
              <a:t>http://www.huffingtonpost.com/leora-tanenbaum/the-truth-about-slut-shaming_b_7054162.html</a:t>
            </a:r>
          </a:p>
          <a:p>
            <a:pPr lvl="0">
              <a:lnSpc>
                <a:spcPct val="100000"/>
              </a:lnSpc>
              <a:spcBef>
                <a:spcPts val="0"/>
              </a:spcBef>
              <a:spcAft>
                <a:spcPts val="0"/>
              </a:spcAft>
              <a:buNone/>
            </a:pPr>
            <a:r>
              <a:rPr lang="en" sz="1100" u="sng">
                <a:solidFill>
                  <a:srgbClr val="000000"/>
                </a:solidFill>
                <a:hlinkClick r:id="rId4"/>
              </a:rPr>
              <a:t>http://www.huffingtonpost.com/2012/05/08/rachel-ehmke-13-year-old-_n_1501143.html</a:t>
            </a:r>
          </a:p>
          <a:p>
            <a:pPr lvl="0" rtl="0">
              <a:lnSpc>
                <a:spcPct val="100000"/>
              </a:lnSpc>
              <a:spcBef>
                <a:spcPts val="0"/>
              </a:spcBef>
              <a:spcAft>
                <a:spcPts val="0"/>
              </a:spcAft>
              <a:buClr>
                <a:schemeClr val="dk2"/>
              </a:buClr>
              <a:buSzPct val="100000"/>
              <a:buFont typeface="Arial"/>
              <a:buNone/>
            </a:pPr>
            <a:r>
              <a:rPr lang="en" sz="1100" u="sng">
                <a:solidFill>
                  <a:srgbClr val="000000"/>
                </a:solidFill>
                <a:hlinkClick r:id="rId5"/>
              </a:rPr>
              <a:t>https://www.nytimes.com/2015/03/18/us/penn-state-fraternitys-secret-facebook-photos-may-lead-to-criminal-charges.html?_r=1</a:t>
            </a:r>
          </a:p>
          <a:p>
            <a:pPr lvl="0" rtl="0">
              <a:lnSpc>
                <a:spcPct val="100000"/>
              </a:lnSpc>
              <a:spcBef>
                <a:spcPts val="0"/>
              </a:spcBef>
              <a:spcAft>
                <a:spcPts val="0"/>
              </a:spcAft>
              <a:buClr>
                <a:schemeClr val="dk2"/>
              </a:buClr>
              <a:buSzPct val="100000"/>
              <a:buFont typeface="Arial"/>
              <a:buNone/>
            </a:pPr>
            <a:r>
              <a:rPr lang="en" sz="1100" u="sng">
                <a:solidFill>
                  <a:srgbClr val="000000"/>
                </a:solidFill>
                <a:hlinkClick r:id="rId6"/>
              </a:rPr>
              <a:t>http://www.newyorker.com/culture/culture-desk/the-story-of-amanda-todd</a:t>
            </a:r>
            <a:r>
              <a:rPr lang="en" sz="1100">
                <a:solidFill>
                  <a:srgbClr val="000000"/>
                </a:solidFill>
              </a:rPr>
              <a:t> </a:t>
            </a:r>
          </a:p>
          <a:p>
            <a:pPr lvl="0">
              <a:lnSpc>
                <a:spcPct val="100000"/>
              </a:lnSpc>
              <a:spcBef>
                <a:spcPts val="0"/>
              </a:spcBef>
              <a:buNone/>
            </a:pPr>
            <a:r>
              <a:rPr lang="en" sz="1100" u="sng">
                <a:solidFill>
                  <a:srgbClr val="000000"/>
                </a:solidFill>
                <a:hlinkClick r:id="rId7"/>
              </a:rPr>
              <a:t>https://suicidepreventionlifeline.org/how-we-can-all-prevent-suicide/</a:t>
            </a:r>
          </a:p>
          <a:p>
            <a:pPr lvl="0">
              <a:lnSpc>
                <a:spcPct val="100000"/>
              </a:lnSpc>
              <a:spcBef>
                <a:spcPts val="0"/>
              </a:spcBef>
              <a:buNone/>
            </a:pPr>
            <a:r>
              <a:rPr lang="en" sz="1100" u="sng">
                <a:solidFill>
                  <a:srgbClr val="000000"/>
                </a:solidFill>
                <a:hlinkClick r:id="rId8"/>
              </a:rPr>
              <a:t>http://www.theamberrose.org/la-family-therapy/</a:t>
            </a:r>
          </a:p>
          <a:p>
            <a:pPr lvl="0" rtl="0">
              <a:lnSpc>
                <a:spcPct val="100000"/>
              </a:lnSpc>
              <a:spcBef>
                <a:spcPts val="0"/>
              </a:spcBef>
              <a:buNone/>
            </a:pPr>
            <a:r>
              <a:rPr lang="en" sz="1100" u="sng">
                <a:solidFill>
                  <a:srgbClr val="000000"/>
                </a:solidFill>
                <a:hlinkClick r:id="rId9"/>
              </a:rPr>
              <a:t>http://www.unslutproject.com/</a:t>
            </a:r>
          </a:p>
          <a:p>
            <a:pPr lvl="0" rtl="0">
              <a:lnSpc>
                <a:spcPct val="100000"/>
              </a:lnSpc>
              <a:spcBef>
                <a:spcPts val="0"/>
              </a:spcBef>
              <a:buNone/>
            </a:pPr>
            <a:r>
              <a:rPr lang="en" sz="1100" u="sng">
                <a:solidFill>
                  <a:srgbClr val="000000"/>
                </a:solidFill>
                <a:hlinkClick r:id="rId10"/>
              </a:rPr>
              <a:t>http://www.npr.org/sections/health-shots/2016/04/22/474888854/suicide-rates-climb-in-u-s-especially-among-adolescent-girls</a:t>
            </a:r>
          </a:p>
          <a:p>
            <a:pPr lvl="0">
              <a:lnSpc>
                <a:spcPct val="100000"/>
              </a:lnSpc>
              <a:spcBef>
                <a:spcPts val="0"/>
              </a:spcBef>
              <a:buNone/>
            </a:pPr>
            <a:endParaRPr sz="1100"/>
          </a:p>
          <a:p>
            <a:pPr lvl="0">
              <a:spcBef>
                <a:spcPts val="0"/>
              </a:spcBef>
              <a:buNone/>
            </a:pPr>
            <a:endParaRPr sz="1100">
              <a:latin typeface="Roboto"/>
              <a:ea typeface="Roboto"/>
              <a:cs typeface="Roboto"/>
              <a:sym typeface="Roboto"/>
            </a:endParaRPr>
          </a:p>
          <a:p>
            <a:pPr lvl="0">
              <a:spcBef>
                <a:spcPts val="0"/>
              </a:spcBef>
              <a:buNone/>
            </a:pPr>
            <a:endParaRPr sz="1000">
              <a:solidFill>
                <a:srgbClr val="000000"/>
              </a:solidFill>
              <a:latin typeface="Roboto"/>
              <a:ea typeface="Roboto"/>
              <a:cs typeface="Roboto"/>
              <a:sym typeface="Roboto"/>
            </a:endParaRPr>
          </a:p>
          <a:p>
            <a:pPr lvl="0">
              <a:spcBef>
                <a:spcPts val="0"/>
              </a:spcBef>
              <a:buClr>
                <a:schemeClr val="dk2"/>
              </a:buClr>
              <a:buSzPct val="84615"/>
              <a:buFont typeface="Arial"/>
              <a:buNone/>
            </a:pPr>
            <a:endParaRPr sz="1300">
              <a:solidFill>
                <a:srgbClr val="22222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What Our Kiddos will Define Sult-Shaming as</a:t>
            </a:r>
          </a:p>
        </p:txBody>
      </p:sp>
      <p:sp>
        <p:nvSpPr>
          <p:cNvPr id="71" name="Shape 71"/>
          <p:cNvSpPr txBox="1">
            <a:spLocks noGrp="1"/>
          </p:cNvSpPr>
          <p:nvPr>
            <p:ph type="body" idx="1"/>
          </p:nvPr>
        </p:nvSpPr>
        <p:spPr>
          <a:xfrm>
            <a:off x="311700" y="1152475"/>
            <a:ext cx="8520600" cy="1390200"/>
          </a:xfrm>
          <a:prstGeom prst="rect">
            <a:avLst/>
          </a:prstGeom>
        </p:spPr>
        <p:txBody>
          <a:bodyPr lIns="91425" tIns="91425" rIns="91425" bIns="91425" anchor="t" anchorCtr="0">
            <a:noAutofit/>
          </a:bodyPr>
          <a:lstStyle/>
          <a:p>
            <a:pPr lvl="0" rtl="0">
              <a:spcBef>
                <a:spcPts val="0"/>
              </a:spcBef>
              <a:buNone/>
            </a:pPr>
            <a:r>
              <a:rPr lang="en" sz="1400">
                <a:solidFill>
                  <a:srgbClr val="2C353C"/>
                </a:solidFill>
                <a:highlight>
                  <a:srgbClr val="FFFFFF"/>
                </a:highlight>
              </a:rPr>
              <a:t>“An unfortunate phenomenon in which people degrade or mock a woman because she enjoys having sex, has sex a lot, or may even just be rumored to participate in sexual activity... </a:t>
            </a:r>
          </a:p>
          <a:p>
            <a:pPr lvl="0" rtl="0">
              <a:spcBef>
                <a:spcPts val="1100"/>
              </a:spcBef>
              <a:spcAft>
                <a:spcPts val="1100"/>
              </a:spcAft>
              <a:buClr>
                <a:schemeClr val="dk2"/>
              </a:buClr>
              <a:buSzPct val="78571"/>
              <a:buFont typeface="Arial"/>
              <a:buNone/>
            </a:pPr>
            <a:r>
              <a:rPr lang="en" sz="1400">
                <a:solidFill>
                  <a:srgbClr val="2C353C"/>
                </a:solidFill>
              </a:rPr>
              <a:t>However, since most people would rather women be MORE sexually active than less, slut shaming is counterproductive to the aims of most men and quite a few ladies.”- Urban Dictionary</a:t>
            </a:r>
          </a:p>
          <a:p>
            <a:pPr lvl="0">
              <a:spcBef>
                <a:spcPts val="0"/>
              </a:spcBef>
              <a:buNone/>
            </a:pPr>
            <a:endParaRPr/>
          </a:p>
        </p:txBody>
      </p:sp>
      <p:sp>
        <p:nvSpPr>
          <p:cNvPr id="72" name="Shape 72"/>
          <p:cNvSpPr txBox="1"/>
          <p:nvPr/>
        </p:nvSpPr>
        <p:spPr>
          <a:xfrm>
            <a:off x="1286550" y="2580775"/>
            <a:ext cx="6570900" cy="1508700"/>
          </a:xfrm>
          <a:prstGeom prst="rect">
            <a:avLst/>
          </a:prstGeom>
          <a:solidFill>
            <a:schemeClr val="accent5"/>
          </a:solidFill>
          <a:ln>
            <a:noFill/>
          </a:ln>
        </p:spPr>
        <p:txBody>
          <a:bodyPr lIns="91425" tIns="91425" rIns="91425" bIns="91425" anchor="t" anchorCtr="0">
            <a:noAutofit/>
          </a:bodyPr>
          <a:lstStyle/>
          <a:p>
            <a:pPr lvl="0" rtl="0">
              <a:lnSpc>
                <a:spcPct val="115000"/>
              </a:lnSpc>
              <a:spcBef>
                <a:spcPts val="1100"/>
              </a:spcBef>
              <a:spcAft>
                <a:spcPts val="1100"/>
              </a:spcAft>
              <a:buClr>
                <a:schemeClr val="dk2"/>
              </a:buClr>
              <a:buFont typeface="Arial"/>
              <a:buNone/>
            </a:pPr>
            <a:r>
              <a:rPr lang="en" i="1">
                <a:solidFill>
                  <a:schemeClr val="lt1"/>
                </a:solidFill>
                <a:latin typeface="Source Sans Pro"/>
                <a:ea typeface="Source Sans Pro"/>
                <a:cs typeface="Source Sans Pro"/>
                <a:sym typeface="Source Sans Pro"/>
              </a:rPr>
              <a:t>Guy 1: Ha ha Megan had sex with two guys, she's such a SLUT!</a:t>
            </a:r>
          </a:p>
          <a:p>
            <a:pPr lvl="0" rtl="0">
              <a:lnSpc>
                <a:spcPct val="115000"/>
              </a:lnSpc>
              <a:spcBef>
                <a:spcPts val="1100"/>
              </a:spcBef>
              <a:spcAft>
                <a:spcPts val="1100"/>
              </a:spcAft>
              <a:buClr>
                <a:schemeClr val="dk2"/>
              </a:buClr>
              <a:buFont typeface="Arial"/>
              <a:buNone/>
            </a:pPr>
            <a:r>
              <a:rPr lang="en" i="1">
                <a:solidFill>
                  <a:schemeClr val="lt1"/>
                </a:solidFill>
                <a:latin typeface="Source Sans Pro"/>
                <a:ea typeface="Source Sans Pro"/>
                <a:cs typeface="Source Sans Pro"/>
                <a:sym typeface="Source Sans Pro"/>
              </a:rPr>
              <a:t>Guy 2: You idiot, do you want her to stop having sex? We should be encouraging this. Your slut shaming will simply discourage more women from sleeping with us and we will be virgins forever.</a:t>
            </a:r>
            <a:r>
              <a:rPr lang="en">
                <a:solidFill>
                  <a:schemeClr val="lt1"/>
                </a:solidFill>
                <a:latin typeface="Source Sans Pro"/>
                <a:ea typeface="Source Sans Pro"/>
                <a:cs typeface="Source Sans Pro"/>
                <a:sym typeface="Source Sans Pro"/>
              </a:rPr>
              <a:t>”</a:t>
            </a:r>
          </a:p>
          <a:p>
            <a:pPr lvl="0">
              <a:spcBef>
                <a:spcPts val="0"/>
              </a:spcBef>
              <a:buNone/>
            </a:pP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311700" y="174750"/>
            <a:ext cx="8520600" cy="4748400"/>
          </a:xfrm>
          <a:prstGeom prst="rect">
            <a:avLst/>
          </a:prstGeom>
        </p:spPr>
        <p:txBody>
          <a:bodyPr lIns="91425" tIns="91425" rIns="91425" bIns="91425" anchor="t" anchorCtr="0">
            <a:noAutofit/>
          </a:bodyPr>
          <a:lstStyle/>
          <a:p>
            <a:pPr lvl="0">
              <a:spcBef>
                <a:spcPts val="0"/>
              </a:spcBef>
              <a:buClr>
                <a:schemeClr val="dk2"/>
              </a:buClr>
              <a:buSzPct val="30555"/>
              <a:buFont typeface="Arial"/>
              <a:buNone/>
            </a:pPr>
            <a:r>
              <a:rPr lang="en" sz="3600">
                <a:solidFill>
                  <a:schemeClr val="lt1"/>
                </a:solidFill>
                <a:latin typeface="Roboto"/>
                <a:ea typeface="Roboto"/>
                <a:cs typeface="Roboto"/>
                <a:sym typeface="Roboto"/>
              </a:rPr>
              <a:t>“This is the essence of the sexual double standard: Boys will be boys, and girls will be sluts.”</a:t>
            </a:r>
            <a:r>
              <a:rPr lang="en">
                <a:solidFill>
                  <a:schemeClr val="lt1"/>
                </a:solidFill>
                <a:latin typeface="Roboto"/>
                <a:ea typeface="Roboto"/>
                <a:cs typeface="Roboto"/>
                <a:sym typeface="Roboto"/>
              </a:rPr>
              <a:t>- Huffington Post</a:t>
            </a:r>
          </a:p>
          <a:p>
            <a:pPr marL="457200" lvl="0" indent="-381000" rtl="0">
              <a:spcBef>
                <a:spcPts val="0"/>
              </a:spcBef>
              <a:buClr>
                <a:schemeClr val="lt1"/>
              </a:buClr>
              <a:buSzPct val="100000"/>
              <a:buChar char="⧬"/>
            </a:pPr>
            <a:r>
              <a:rPr lang="en" sz="2400">
                <a:solidFill>
                  <a:schemeClr val="lt1"/>
                </a:solidFill>
              </a:rPr>
              <a:t>Requesting Birth Control</a:t>
            </a:r>
          </a:p>
          <a:p>
            <a:pPr marL="457200" lvl="0" indent="-381000" rtl="0">
              <a:spcBef>
                <a:spcPts val="0"/>
              </a:spcBef>
              <a:buClr>
                <a:schemeClr val="lt1"/>
              </a:buClr>
              <a:buSzPct val="100000"/>
              <a:buChar char="⧬"/>
            </a:pPr>
            <a:r>
              <a:rPr lang="en" sz="2400">
                <a:solidFill>
                  <a:schemeClr val="lt1"/>
                </a:solidFill>
              </a:rPr>
              <a:t>Engaging in sexual activity </a:t>
            </a:r>
          </a:p>
          <a:p>
            <a:pPr marL="457200" lvl="0" indent="-381000" rtl="0">
              <a:spcBef>
                <a:spcPts val="0"/>
              </a:spcBef>
              <a:buClr>
                <a:schemeClr val="lt1"/>
              </a:buClr>
              <a:buSzPct val="100000"/>
              <a:buChar char="⧬"/>
            </a:pPr>
            <a:r>
              <a:rPr lang="en" sz="2400">
                <a:solidFill>
                  <a:schemeClr val="lt1"/>
                </a:solidFill>
              </a:rPr>
              <a:t>Victim blaming for rape and sexual assault</a:t>
            </a:r>
          </a:p>
          <a:p>
            <a:pPr marL="457200" lvl="0" indent="-381000">
              <a:spcBef>
                <a:spcPts val="0"/>
              </a:spcBef>
              <a:buClr>
                <a:schemeClr val="lt1"/>
              </a:buClr>
              <a:buSzPct val="100000"/>
              <a:buChar char="⧬"/>
            </a:pPr>
            <a:r>
              <a:rPr lang="en" sz="2400">
                <a:solidFill>
                  <a:schemeClr val="lt1"/>
                </a:solidFill>
              </a:rPr>
              <a:t>Dress code violations</a:t>
            </a:r>
          </a:p>
          <a:p>
            <a:pPr lvl="0">
              <a:spcBef>
                <a:spcPts val="0"/>
              </a:spcBef>
              <a:buNone/>
            </a:pPr>
            <a:endParaRPr sz="1200">
              <a:solidFill>
                <a:srgbClr val="2C353C"/>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35125" y="77425"/>
            <a:ext cx="4770000" cy="1216800"/>
          </a:xfrm>
          <a:prstGeom prst="rect">
            <a:avLst/>
          </a:prstGeom>
        </p:spPr>
        <p:txBody>
          <a:bodyPr lIns="91425" tIns="91425" rIns="91425" bIns="91425" anchor="t" anchorCtr="0">
            <a:noAutofit/>
          </a:bodyPr>
          <a:lstStyle/>
          <a:p>
            <a:pPr lvl="0">
              <a:spcBef>
                <a:spcPts val="0"/>
              </a:spcBef>
              <a:buNone/>
            </a:pPr>
            <a:r>
              <a:rPr lang="en">
                <a:solidFill>
                  <a:schemeClr val="accent2"/>
                </a:solidFill>
              </a:rPr>
              <a:t>Dress Code = </a:t>
            </a:r>
          </a:p>
          <a:p>
            <a:pPr lvl="0">
              <a:spcBef>
                <a:spcPts val="0"/>
              </a:spcBef>
              <a:buNone/>
            </a:pPr>
            <a:r>
              <a:rPr lang="en">
                <a:solidFill>
                  <a:schemeClr val="accent2"/>
                </a:solidFill>
              </a:rPr>
              <a:t>Sexual Harassment???</a:t>
            </a:r>
          </a:p>
        </p:txBody>
      </p:sp>
      <p:pic>
        <p:nvPicPr>
          <p:cNvPr id="83" name="Shape 83"/>
          <p:cNvPicPr preferRelativeResize="0"/>
          <p:nvPr/>
        </p:nvPicPr>
        <p:blipFill>
          <a:blip r:embed="rId3">
            <a:alphaModFix/>
          </a:blip>
          <a:stretch>
            <a:fillRect/>
          </a:stretch>
        </p:blipFill>
        <p:spPr>
          <a:xfrm>
            <a:off x="0" y="2517824"/>
            <a:ext cx="3247024" cy="2625674"/>
          </a:xfrm>
          <a:prstGeom prst="rect">
            <a:avLst/>
          </a:prstGeom>
          <a:noFill/>
          <a:ln>
            <a:noFill/>
          </a:ln>
        </p:spPr>
      </p:pic>
      <p:pic>
        <p:nvPicPr>
          <p:cNvPr id="84" name="Shape 84"/>
          <p:cNvPicPr preferRelativeResize="0"/>
          <p:nvPr/>
        </p:nvPicPr>
        <p:blipFill>
          <a:blip r:embed="rId4">
            <a:alphaModFix/>
          </a:blip>
          <a:stretch>
            <a:fillRect/>
          </a:stretch>
        </p:blipFill>
        <p:spPr>
          <a:xfrm>
            <a:off x="5474150" y="930475"/>
            <a:ext cx="3328325" cy="2699275"/>
          </a:xfrm>
          <a:prstGeom prst="rect">
            <a:avLst/>
          </a:prstGeom>
          <a:noFill/>
          <a:ln>
            <a:noFill/>
          </a:ln>
        </p:spPr>
      </p:pic>
      <p:pic>
        <p:nvPicPr>
          <p:cNvPr id="85" name="Shape 85"/>
          <p:cNvPicPr preferRelativeResize="0"/>
          <p:nvPr/>
        </p:nvPicPr>
        <p:blipFill>
          <a:blip r:embed="rId5">
            <a:alphaModFix/>
          </a:blip>
          <a:stretch>
            <a:fillRect/>
          </a:stretch>
        </p:blipFill>
        <p:spPr>
          <a:xfrm>
            <a:off x="5474160" y="0"/>
            <a:ext cx="3673928" cy="5143500"/>
          </a:xfrm>
          <a:prstGeom prst="rect">
            <a:avLst/>
          </a:prstGeom>
          <a:noFill/>
          <a:ln>
            <a:noFill/>
          </a:ln>
        </p:spPr>
      </p:pic>
      <p:sp>
        <p:nvSpPr>
          <p:cNvPr id="86" name="Shape 86"/>
          <p:cNvSpPr txBox="1"/>
          <p:nvPr/>
        </p:nvSpPr>
        <p:spPr>
          <a:xfrm>
            <a:off x="1204550" y="1116625"/>
            <a:ext cx="5064300" cy="590700"/>
          </a:xfrm>
          <a:prstGeom prst="rect">
            <a:avLst/>
          </a:prstGeom>
          <a:noFill/>
          <a:ln>
            <a:noFill/>
          </a:ln>
        </p:spPr>
        <p:txBody>
          <a:bodyPr lIns="91425" tIns="91425" rIns="91425" bIns="91425" anchor="t" anchorCtr="0">
            <a:noAutofit/>
          </a:bodyPr>
          <a:lstStyle/>
          <a:p>
            <a:pPr lvl="0">
              <a:spcBef>
                <a:spcPts val="0"/>
              </a:spcBef>
              <a:buNone/>
            </a:pPr>
            <a:r>
              <a:rPr lang="en"/>
              <a:t>“Too distracting for boys.”</a:t>
            </a:r>
          </a:p>
        </p:txBody>
      </p:sp>
      <p:sp>
        <p:nvSpPr>
          <p:cNvPr id="87" name="Shape 87"/>
          <p:cNvSpPr txBox="1"/>
          <p:nvPr/>
        </p:nvSpPr>
        <p:spPr>
          <a:xfrm>
            <a:off x="237400" y="1477100"/>
            <a:ext cx="5064300" cy="11430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t>Girls feel guilty</a:t>
            </a:r>
          </a:p>
          <a:p>
            <a:pPr marL="457200" lvl="0" indent="-228600" rtl="0">
              <a:spcBef>
                <a:spcPts val="0"/>
              </a:spcBef>
              <a:buChar char="⧬"/>
            </a:pPr>
            <a:r>
              <a:rPr lang="en"/>
              <a:t>Demeaning to boys</a:t>
            </a:r>
          </a:p>
          <a:p>
            <a:pPr marL="457200" lvl="0" indent="-228600" rtl="0">
              <a:spcBef>
                <a:spcPts val="0"/>
              </a:spcBef>
              <a:buChar char="⧬"/>
            </a:pPr>
            <a:r>
              <a:rPr lang="en"/>
              <a:t>Sexualizes children</a:t>
            </a:r>
          </a:p>
          <a:p>
            <a:pPr marL="457200" lvl="0" indent="-228600">
              <a:spcBef>
                <a:spcPts val="0"/>
              </a:spcBef>
              <a:buChar char="⧬"/>
            </a:pPr>
            <a:r>
              <a:rPr lang="en"/>
              <a:t>Girls conforming to a standard</a:t>
            </a:r>
            <a:br>
              <a:rPr lang="en"/>
            </a:br>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623400"/>
          </a:xfrm>
          <a:prstGeom prst="rect">
            <a:avLst/>
          </a:prstGeom>
        </p:spPr>
        <p:txBody>
          <a:bodyPr lIns="91425" tIns="91425" rIns="91425" bIns="91425" anchor="t" anchorCtr="0">
            <a:noAutofit/>
          </a:bodyPr>
          <a:lstStyle/>
          <a:p>
            <a:pPr lvl="0">
              <a:spcBef>
                <a:spcPts val="0"/>
              </a:spcBef>
              <a:buNone/>
            </a:pPr>
            <a:r>
              <a:rPr lang="en"/>
              <a:t>A Glance at the Numbers</a:t>
            </a:r>
          </a:p>
        </p:txBody>
      </p:sp>
      <p:sp>
        <p:nvSpPr>
          <p:cNvPr id="93" name="Shape 93"/>
          <p:cNvSpPr txBox="1">
            <a:spLocks noGrp="1"/>
          </p:cNvSpPr>
          <p:nvPr>
            <p:ph type="body" idx="1"/>
          </p:nvPr>
        </p:nvSpPr>
        <p:spPr>
          <a:xfrm>
            <a:off x="159300" y="1304875"/>
            <a:ext cx="4071900" cy="1428300"/>
          </a:xfrm>
          <a:prstGeom prst="rect">
            <a:avLst/>
          </a:prstGeom>
          <a:solidFill>
            <a:schemeClr val="accent5"/>
          </a:solidFill>
        </p:spPr>
        <p:txBody>
          <a:bodyPr lIns="91425" tIns="91425" rIns="91425" bIns="91425" anchor="t" anchorCtr="0">
            <a:noAutofit/>
          </a:bodyPr>
          <a:lstStyle/>
          <a:p>
            <a:pPr lvl="0">
              <a:spcBef>
                <a:spcPts val="0"/>
              </a:spcBef>
              <a:buNone/>
            </a:pPr>
            <a:r>
              <a:rPr lang="en">
                <a:solidFill>
                  <a:srgbClr val="FFFFFF"/>
                </a:solidFill>
              </a:rPr>
              <a:t>“In AAUW’s previous research, more than </a:t>
            </a:r>
            <a:r>
              <a:rPr lang="en" b="1" u="sng">
                <a:solidFill>
                  <a:srgbClr val="FFFFFF"/>
                </a:solidFill>
              </a:rPr>
              <a:t>80 percent</a:t>
            </a:r>
            <a:r>
              <a:rPr lang="en">
                <a:solidFill>
                  <a:srgbClr val="FFFFFF"/>
                </a:solidFill>
              </a:rPr>
              <a:t> of students reported that they had experienced sexual harassment at least once in their school career.”</a:t>
            </a:r>
          </a:p>
          <a:p>
            <a:pPr lvl="0">
              <a:spcBef>
                <a:spcPts val="0"/>
              </a:spcBef>
              <a:buNone/>
            </a:pPr>
            <a:endParaRPr>
              <a:solidFill>
                <a:srgbClr val="FFFFFF"/>
              </a:solidFill>
            </a:endParaRPr>
          </a:p>
        </p:txBody>
      </p:sp>
      <p:pic>
        <p:nvPicPr>
          <p:cNvPr id="94" name="Shape 94"/>
          <p:cNvPicPr preferRelativeResize="0"/>
          <p:nvPr/>
        </p:nvPicPr>
        <p:blipFill rotWithShape="1">
          <a:blip r:embed="rId3">
            <a:alphaModFix/>
          </a:blip>
          <a:srcRect t="16460" b="19812"/>
          <a:stretch/>
        </p:blipFill>
        <p:spPr>
          <a:xfrm>
            <a:off x="159300" y="3023445"/>
            <a:ext cx="4071900" cy="1460129"/>
          </a:xfrm>
          <a:prstGeom prst="rect">
            <a:avLst/>
          </a:prstGeom>
          <a:noFill/>
          <a:ln>
            <a:noFill/>
          </a:ln>
        </p:spPr>
      </p:pic>
      <p:pic>
        <p:nvPicPr>
          <p:cNvPr id="95" name="Shape 95" descr="125191-full.jpg"/>
          <p:cNvPicPr preferRelativeResize="0"/>
          <p:nvPr/>
        </p:nvPicPr>
        <p:blipFill>
          <a:blip r:embed="rId4">
            <a:alphaModFix/>
          </a:blip>
          <a:stretch>
            <a:fillRect/>
          </a:stretch>
        </p:blipFill>
        <p:spPr>
          <a:xfrm>
            <a:off x="4231200" y="1068418"/>
            <a:ext cx="4912800" cy="31866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a:spcBef>
                <a:spcPts val="0"/>
              </a:spcBef>
              <a:buNone/>
            </a:pPr>
            <a:r>
              <a:rPr lang="en"/>
              <a:t>Consequences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292625"/>
            <a:ext cx="8520600" cy="623400"/>
          </a:xfrm>
          <a:prstGeom prst="rect">
            <a:avLst/>
          </a:prstGeom>
        </p:spPr>
        <p:txBody>
          <a:bodyPr lIns="91425" tIns="91425" rIns="91425" bIns="91425" anchor="t" anchorCtr="0">
            <a:noAutofit/>
          </a:bodyPr>
          <a:lstStyle/>
          <a:p>
            <a:pPr lvl="0">
              <a:spcBef>
                <a:spcPts val="0"/>
              </a:spcBef>
              <a:buNone/>
            </a:pPr>
            <a:r>
              <a:rPr lang="en" sz="4800"/>
              <a:t>Rachel Flannery </a:t>
            </a:r>
          </a:p>
        </p:txBody>
      </p:sp>
      <p:sp>
        <p:nvSpPr>
          <p:cNvPr id="106" name="Shape 106"/>
          <p:cNvSpPr txBox="1">
            <a:spLocks noGrp="1"/>
          </p:cNvSpPr>
          <p:nvPr>
            <p:ph type="body" idx="1"/>
          </p:nvPr>
        </p:nvSpPr>
        <p:spPr>
          <a:xfrm>
            <a:off x="53600" y="1152475"/>
            <a:ext cx="6226200" cy="3416400"/>
          </a:xfrm>
          <a:prstGeom prst="rect">
            <a:avLst/>
          </a:prstGeom>
        </p:spPr>
        <p:txBody>
          <a:bodyPr lIns="91425" tIns="91425" rIns="91425" bIns="91425" anchor="t" anchorCtr="0">
            <a:noAutofit/>
          </a:bodyPr>
          <a:lstStyle/>
          <a:p>
            <a:pPr lvl="0">
              <a:spcBef>
                <a:spcPts val="0"/>
              </a:spcBef>
              <a:buNone/>
            </a:pPr>
            <a:r>
              <a:rPr lang="en" sz="3600">
                <a:solidFill>
                  <a:schemeClr val="dk2"/>
                </a:solidFill>
              </a:rPr>
              <a:t>“A note that her parents found after her death read, “I’m fine = I wish I could tell you how I really feel,” alongside a picture of a broken heart”</a:t>
            </a:r>
          </a:p>
          <a:p>
            <a:pPr lvl="0">
              <a:spcBef>
                <a:spcPts val="0"/>
              </a:spcBef>
              <a:buNone/>
            </a:pPr>
            <a:endParaRPr>
              <a:solidFill>
                <a:schemeClr val="dk2"/>
              </a:solidFill>
            </a:endParaRPr>
          </a:p>
          <a:p>
            <a:pPr lvl="0">
              <a:spcBef>
                <a:spcPts val="0"/>
              </a:spcBef>
              <a:buNone/>
            </a:pPr>
            <a:endParaRPr>
              <a:solidFill>
                <a:schemeClr val="dk2"/>
              </a:solidFill>
            </a:endParaRPr>
          </a:p>
          <a:p>
            <a:pPr lvl="0">
              <a:spcBef>
                <a:spcPts val="0"/>
              </a:spcBef>
              <a:buNone/>
            </a:pPr>
            <a:endParaRPr>
              <a:solidFill>
                <a:schemeClr val="dk2"/>
              </a:solidFill>
            </a:endParaRPr>
          </a:p>
        </p:txBody>
      </p:sp>
      <p:pic>
        <p:nvPicPr>
          <p:cNvPr id="107" name="Shape 107" descr="download.jpg"/>
          <p:cNvPicPr preferRelativeResize="0"/>
          <p:nvPr/>
        </p:nvPicPr>
        <p:blipFill>
          <a:blip r:embed="rId3">
            <a:alphaModFix/>
          </a:blip>
          <a:stretch>
            <a:fillRect/>
          </a:stretch>
        </p:blipFill>
        <p:spPr>
          <a:xfrm>
            <a:off x="6318105" y="5"/>
            <a:ext cx="2825900" cy="3466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91900" y="687025"/>
            <a:ext cx="3254700" cy="1109700"/>
          </a:xfrm>
          <a:prstGeom prst="rect">
            <a:avLst/>
          </a:prstGeom>
        </p:spPr>
        <p:txBody>
          <a:bodyPr lIns="91425" tIns="91425" rIns="91425" bIns="91425" anchor="t" anchorCtr="0">
            <a:noAutofit/>
          </a:bodyPr>
          <a:lstStyle/>
          <a:p>
            <a:pPr lvl="0">
              <a:spcBef>
                <a:spcPts val="0"/>
              </a:spcBef>
              <a:buNone/>
            </a:pPr>
            <a:r>
              <a:rPr lang="en"/>
              <a:t>Meet Amanda Todd</a:t>
            </a:r>
          </a:p>
        </p:txBody>
      </p:sp>
      <p:sp>
        <p:nvSpPr>
          <p:cNvPr id="113" name="Shape 113" descr="RIP Amanda Todd - November 27, 1996- October 10, 2012 'My story: Struggling, bullying, suicide, self harm' by Amanda Todd Note: This is not me  I have uploaded this video without sound so it is viewable on mobile devices. I am not affiliated with Amanda or any members of her family in anyway. Amanda Todd committed suicide on Wednesday, October 10. Share and like to let everyone know that bullying is not okay. It's not about the girl, it's about sending a message. Please keep the comments clean. If you don't have anything nice to say, then don't say anything at all. Don't feed the trolls!  No copyright intended.  Original description: I'm struggling to stay in this world, because everything just touches me so deeply. I'm not doing this for attention. I'm doing this to be an inspiration and to show that I can be strong. I did things to myself to make pain go away, because I'd rather hurt myself then someone else. Haters are haters but please don't hate, although im sure I'll get them. I hope I can show you guys that everyone has a story, and everyones future will be bright one day, you just gotta pull through. I'm still here aren't I?" title="Amanda Todd's Story ORIGINAL VIDEO BY HER">
            <a:hlinkClick r:id="rId3"/>
          </p:cNvPr>
          <p:cNvSpPr/>
          <p:nvPr/>
        </p:nvSpPr>
        <p:spPr>
          <a:xfrm>
            <a:off x="2894025" y="321650"/>
            <a:ext cx="6136850" cy="4602625"/>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923</Words>
  <Application>Microsoft Macintosh PowerPoint</Application>
  <PresentationFormat>On-screen Show (16:9)</PresentationFormat>
  <Paragraphs>125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Source Sans Pro</vt:lpstr>
      <vt:lpstr>Raleway</vt:lpstr>
      <vt:lpstr>Arial</vt:lpstr>
      <vt:lpstr>Roboto</vt:lpstr>
      <vt:lpstr>plum</vt:lpstr>
      <vt:lpstr>Slut Shaming</vt:lpstr>
      <vt:lpstr>Kahoot!</vt:lpstr>
      <vt:lpstr>What Our Kiddos will Define Sult-Shaming as</vt:lpstr>
      <vt:lpstr>PowerPoint Presentation</vt:lpstr>
      <vt:lpstr>Dress Code =  Sexual Harassment???</vt:lpstr>
      <vt:lpstr>A Glance at the Numbers</vt:lpstr>
      <vt:lpstr>Consequences </vt:lpstr>
      <vt:lpstr>Rachel Flannery </vt:lpstr>
      <vt:lpstr>Meet Amanda Todd</vt:lpstr>
      <vt:lpstr>Audrie Pott</vt:lpstr>
      <vt:lpstr>Does it ever stop?</vt:lpstr>
      <vt:lpstr>Impact on Learning </vt:lpstr>
      <vt:lpstr>Higher Education - Greek Life </vt:lpstr>
      <vt:lpstr>What Can We do?</vt:lpstr>
      <vt:lpstr>FRAT Manners - San Diego State University  </vt:lpstr>
      <vt:lpstr>The Unslut Project</vt:lpstr>
      <vt:lpstr>The Amber Rose Foundation </vt:lpstr>
      <vt:lpstr>National Suicide Prevention Hotline</vt:lpstr>
      <vt:lpstr>LESSON IDEA - High School ELA </vt:lpstr>
      <vt:lpstr>LESSON IDEA- High School Statistics   </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Slut Shaming</dc:title>
  <cp:lastModifiedBy>Microsoft Office User</cp:lastModifiedBy>
  <cp:revision>1</cp:revision>
  <dcterms:modified xsi:type="dcterms:W3CDTF">2017-01-30T17:18:21Z</dcterms:modified>
</cp:coreProperties>
</file>