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sldIdLst>
    <p:sldId id="256" r:id="rId2"/>
    <p:sldId id="310" r:id="rId3"/>
    <p:sldId id="311" r:id="rId4"/>
    <p:sldId id="302" r:id="rId5"/>
    <p:sldId id="309" r:id="rId6"/>
    <p:sldId id="308" r:id="rId7"/>
    <p:sldId id="303" r:id="rId8"/>
    <p:sldId id="268" r:id="rId9"/>
    <p:sldId id="284" r:id="rId10"/>
    <p:sldId id="282" r:id="rId11"/>
    <p:sldId id="300" r:id="rId12"/>
    <p:sldId id="297" r:id="rId13"/>
    <p:sldId id="279" r:id="rId14"/>
    <p:sldId id="257" r:id="rId15"/>
    <p:sldId id="289" r:id="rId16"/>
    <p:sldId id="312" r:id="rId17"/>
    <p:sldId id="306" r:id="rId18"/>
    <p:sldId id="290" r:id="rId19"/>
    <p:sldId id="291" r:id="rId20"/>
    <p:sldId id="296" r:id="rId21"/>
    <p:sldId id="265" r:id="rId22"/>
    <p:sldId id="292" r:id="rId23"/>
    <p:sldId id="304" r:id="rId24"/>
    <p:sldId id="294" r:id="rId25"/>
    <p:sldId id="293" r:id="rId26"/>
    <p:sldId id="288" r:id="rId27"/>
    <p:sldId id="301" r:id="rId28"/>
    <p:sldId id="271" r:id="rId29"/>
    <p:sldId id="272" r:id="rId30"/>
    <p:sldId id="273" r:id="rId31"/>
    <p:sldId id="275" r:id="rId32"/>
    <p:sldId id="274" r:id="rId33"/>
    <p:sldId id="298" r:id="rId34"/>
    <p:sldId id="299" r:id="rId35"/>
    <p:sldId id="286" r:id="rId36"/>
    <p:sldId id="305" r:id="rId37"/>
    <p:sldId id="28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6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lgn="l">
              <a:defRPr/>
            </a:pPr>
            <a:r>
              <a:rPr lang="en-US" sz="3600" dirty="0" smtClean="0"/>
              <a:t>Growth of Online Learning in </a:t>
            </a:r>
          </a:p>
          <a:p>
            <a:pPr algn="l">
              <a:defRPr/>
            </a:pPr>
            <a:r>
              <a:rPr lang="en-US" sz="3600" dirty="0" smtClean="0"/>
              <a:t>PK-12 US Students</a:t>
            </a:r>
            <a:endParaRPr lang="en-US" sz="3600" dirty="0"/>
          </a:p>
        </c:rich>
      </c:tx>
      <c:layout>
        <c:manualLayout>
          <c:xMode val="edge"/>
          <c:yMode val="edge"/>
          <c:x val="4.0026666666666724E-2"/>
          <c:y val="3.3333333333333402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2010</c:v>
                </c:pt>
              </c:strCache>
            </c:strRef>
          </c:tx>
          <c:spPr>
            <a:solidFill>
              <a:schemeClr val="accent5"/>
            </a:solidFill>
          </c:spPr>
          <c:invertIfNegative val="0"/>
          <c:cat>
            <c:strRef>
              <c:f>Sheet1!$A$2:$A$5</c:f>
              <c:strCache>
                <c:ptCount val="4"/>
                <c:pt idx="0">
                  <c:v>Homeschooled</c:v>
                </c:pt>
                <c:pt idx="1">
                  <c:v>Virtual Schools</c:v>
                </c:pt>
                <c:pt idx="2">
                  <c:v>Online Charter Schools</c:v>
                </c:pt>
                <c:pt idx="3">
                  <c:v>Blended Learning</c:v>
                </c:pt>
              </c:strCache>
            </c:strRef>
          </c:cat>
          <c:val>
            <c:numRef>
              <c:f>Sheet1!$B$2:$B$5</c:f>
              <c:numCache>
                <c:formatCode>General</c:formatCode>
                <c:ptCount val="4"/>
                <c:pt idx="0">
                  <c:v>2.9099999999999997</c:v>
                </c:pt>
                <c:pt idx="1">
                  <c:v>0.29000000000000031</c:v>
                </c:pt>
                <c:pt idx="2">
                  <c:v>0.22000000000000036</c:v>
                </c:pt>
                <c:pt idx="3">
                  <c:v>2.94</c:v>
                </c:pt>
              </c:numCache>
            </c:numRef>
          </c:val>
        </c:ser>
        <c:ser>
          <c:idx val="1"/>
          <c:order val="1"/>
          <c:tx>
            <c:strRef>
              <c:f>Sheet1!$C$1</c:f>
              <c:strCache>
                <c:ptCount val="1"/>
                <c:pt idx="0">
                  <c:v>2015</c:v>
                </c:pt>
              </c:strCache>
            </c:strRef>
          </c:tx>
          <c:spPr>
            <a:solidFill>
              <a:schemeClr val="accent1"/>
            </a:solidFill>
          </c:spPr>
          <c:invertIfNegative val="0"/>
          <c:cat>
            <c:strRef>
              <c:f>Sheet1!$A$2:$A$5</c:f>
              <c:strCache>
                <c:ptCount val="4"/>
                <c:pt idx="0">
                  <c:v>Homeschooled</c:v>
                </c:pt>
                <c:pt idx="1">
                  <c:v>Virtual Schools</c:v>
                </c:pt>
                <c:pt idx="2">
                  <c:v>Online Charter Schools</c:v>
                </c:pt>
                <c:pt idx="3">
                  <c:v>Blended Learning</c:v>
                </c:pt>
              </c:strCache>
            </c:strRef>
          </c:cat>
          <c:val>
            <c:numRef>
              <c:f>Sheet1!$C$2:$C$5</c:f>
              <c:numCache>
                <c:formatCode>General</c:formatCode>
                <c:ptCount val="4"/>
                <c:pt idx="0">
                  <c:v>4.58</c:v>
                </c:pt>
                <c:pt idx="1">
                  <c:v>2.5299999999999998</c:v>
                </c:pt>
                <c:pt idx="2">
                  <c:v>1.7000000000000026</c:v>
                </c:pt>
                <c:pt idx="3">
                  <c:v>10.07</c:v>
                </c:pt>
              </c:numCache>
            </c:numRef>
          </c:val>
        </c:ser>
        <c:ser>
          <c:idx val="2"/>
          <c:order val="2"/>
          <c:tx>
            <c:strRef>
              <c:f>Sheet1!$D$1</c:f>
              <c:strCache>
                <c:ptCount val="1"/>
              </c:strCache>
            </c:strRef>
          </c:tx>
          <c:invertIfNegative val="0"/>
          <c:cat>
            <c:strRef>
              <c:f>Sheet1!$A$2:$A$5</c:f>
              <c:strCache>
                <c:ptCount val="4"/>
                <c:pt idx="0">
                  <c:v>Homeschooled</c:v>
                </c:pt>
                <c:pt idx="1">
                  <c:v>Virtual Schools</c:v>
                </c:pt>
                <c:pt idx="2">
                  <c:v>Online Charter Schools</c:v>
                </c:pt>
                <c:pt idx="3">
                  <c:v>Blended Learning</c:v>
                </c:pt>
              </c:strCache>
            </c:strRef>
          </c:cat>
          <c:val>
            <c:numRef>
              <c:f>Sheet1!$D$2:$D$5</c:f>
              <c:numCache>
                <c:formatCode>General</c:formatCode>
                <c:ptCount val="4"/>
              </c:numCache>
            </c:numRef>
          </c:val>
        </c:ser>
        <c:dLbls>
          <c:showLegendKey val="0"/>
          <c:showVal val="1"/>
          <c:showCatName val="0"/>
          <c:showSerName val="0"/>
          <c:showPercent val="0"/>
          <c:showBubbleSize val="0"/>
        </c:dLbls>
        <c:gapWidth val="0"/>
        <c:gapDepth val="0"/>
        <c:shape val="cylinder"/>
        <c:axId val="296526976"/>
        <c:axId val="296528896"/>
        <c:axId val="296813440"/>
      </c:bar3DChart>
      <c:catAx>
        <c:axId val="296526976"/>
        <c:scaling>
          <c:orientation val="minMax"/>
        </c:scaling>
        <c:delete val="0"/>
        <c:axPos val="b"/>
        <c:title>
          <c:tx>
            <c:rich>
              <a:bodyPr/>
              <a:lstStyle/>
              <a:p>
                <a:pPr>
                  <a:defRPr/>
                </a:pPr>
                <a:r>
                  <a:rPr lang="en-US" sz="1800" dirty="0" smtClean="0"/>
                  <a:t>Learning Environment</a:t>
                </a:r>
                <a:endParaRPr lang="en-US" sz="1800" dirty="0"/>
              </a:p>
            </c:rich>
          </c:tx>
          <c:layout/>
          <c:overlay val="0"/>
        </c:title>
        <c:numFmt formatCode="General" sourceLinked="1"/>
        <c:majorTickMark val="none"/>
        <c:minorTickMark val="none"/>
        <c:tickLblPos val="nextTo"/>
        <c:txPr>
          <a:bodyPr/>
          <a:lstStyle/>
          <a:p>
            <a:pPr>
              <a:defRPr sz="1200" baseline="0"/>
            </a:pPr>
            <a:endParaRPr lang="en-US"/>
          </a:p>
        </c:txPr>
        <c:crossAx val="296528896"/>
        <c:crosses val="autoZero"/>
        <c:auto val="1"/>
        <c:lblAlgn val="ctr"/>
        <c:lblOffset val="100"/>
        <c:noMultiLvlLbl val="0"/>
      </c:catAx>
      <c:valAx>
        <c:axId val="296528896"/>
        <c:scaling>
          <c:orientation val="minMax"/>
        </c:scaling>
        <c:delete val="0"/>
        <c:axPos val="l"/>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800" dirty="0" smtClean="0"/>
                  <a:t>Millions of Students</a:t>
                </a:r>
              </a:p>
            </c:rich>
          </c:tx>
          <c:layout/>
          <c:overlay val="0"/>
        </c:title>
        <c:numFmt formatCode="General" sourceLinked="1"/>
        <c:majorTickMark val="out"/>
        <c:minorTickMark val="none"/>
        <c:tickLblPos val="nextTo"/>
        <c:crossAx val="296526976"/>
        <c:crosses val="autoZero"/>
        <c:crossBetween val="between"/>
      </c:valAx>
      <c:serAx>
        <c:axId val="296813440"/>
        <c:scaling>
          <c:orientation val="minMax"/>
        </c:scaling>
        <c:delete val="0"/>
        <c:axPos val="b"/>
        <c:majorGridlines/>
        <c:majorTickMark val="out"/>
        <c:minorTickMark val="none"/>
        <c:tickLblPos val="nextTo"/>
        <c:crossAx val="296528896"/>
        <c:crosses val="autoZero"/>
      </c:ser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0.568</cdr:x>
      <cdr:y>0.88889</cdr:y>
    </cdr:from>
    <cdr:to>
      <cdr:x>0.976</cdr:x>
      <cdr:y>0.97778</cdr:y>
    </cdr:to>
    <cdr:sp macro="" textlink="">
      <cdr:nvSpPr>
        <cdr:cNvPr id="3" name="TextBox 2"/>
        <cdr:cNvSpPr txBox="1"/>
      </cdr:nvSpPr>
      <cdr:spPr>
        <a:xfrm xmlns:a="http://schemas.openxmlformats.org/drawingml/2006/main">
          <a:off x="5410200" y="6096000"/>
          <a:ext cx="3886200" cy="6096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i="1" dirty="0">
              <a:latin typeface="+mn-lt"/>
              <a:ea typeface="+mn-ea"/>
              <a:cs typeface="+mn-cs"/>
            </a:rPr>
            <a:t>Source: Ambient Insight “The US Market for Self Paced </a:t>
          </a:r>
          <a:endParaRPr lang="en-US" i="1" dirty="0" smtClean="0">
            <a:latin typeface="+mn-lt"/>
            <a:ea typeface="+mn-ea"/>
            <a:cs typeface="+mn-cs"/>
          </a:endParaRPr>
        </a:p>
        <a:p xmlns:a="http://schemas.openxmlformats.org/drawingml/2006/main">
          <a:r>
            <a:rPr lang="en-US" i="1" dirty="0" smtClean="0">
              <a:latin typeface="+mn-lt"/>
              <a:ea typeface="+mn-ea"/>
              <a:cs typeface="+mn-cs"/>
            </a:rPr>
            <a:t>Products </a:t>
          </a:r>
          <a:r>
            <a:rPr lang="en-US" i="1" dirty="0">
              <a:latin typeface="+mn-lt"/>
              <a:ea typeface="+mn-ea"/>
              <a:cs typeface="+mn-cs"/>
            </a:rPr>
            <a:t>and Services: 2010-2015 Forecast and Analysis</a:t>
          </a:r>
          <a:r>
            <a:rPr lang="en-US" i="1" dirty="0" smtClean="0">
              <a:latin typeface="+mn-lt"/>
              <a:ea typeface="+mn-ea"/>
              <a:cs typeface="+mn-cs"/>
            </a:rPr>
            <a:t>.”</a:t>
          </a:r>
        </a:p>
        <a:p xmlns:a="http://schemas.openxmlformats.org/drawingml/2006/main">
          <a:r>
            <a:rPr lang="en-US" i="1" dirty="0" smtClean="0">
              <a:latin typeface="+mn-lt"/>
              <a:ea typeface="+mn-ea"/>
              <a:cs typeface="+mn-cs"/>
            </a:rPr>
            <a:t> </a:t>
          </a:r>
          <a:r>
            <a:rPr lang="en-US" i="1" dirty="0">
              <a:latin typeface="+mn-lt"/>
              <a:ea typeface="+mn-ea"/>
              <a:cs typeface="+mn-cs"/>
            </a:rPr>
            <a:t>Released January 2011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4540D-41C9-4728-B226-459755B9700D}" type="datetimeFigureOut">
              <a:rPr lang="en-US" smtClean="0"/>
              <a:t>4/28/2013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288FFC-E278-4268-ADB9-FBA0073447BA}" type="slidenum">
              <a:rPr lang="en-US" smtClean="0"/>
              <a:t>‹#›</a:t>
            </a:fld>
            <a:endParaRPr lang="en-US"/>
          </a:p>
        </p:txBody>
      </p:sp>
    </p:spTree>
    <p:extLst>
      <p:ext uri="{BB962C8B-B14F-4D97-AF65-F5344CB8AC3E}">
        <p14:creationId xmlns:p14="http://schemas.microsoft.com/office/powerpoint/2010/main" val="404368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thinglinkblog.com/2012/12/14/introducing-interactive-lessons-on-edmodo/?utm_medium=email&amp;utm_campaign=Edmodo+campaign+December+2012&amp;utm_content=Edmodo+campaign+December+2012+CID_b6650a78414031de7681e68cf046e69c&amp;utm_source=Newsletter&amp;utm_term=Read%20more" TargetMode="External"/><Relationship Id="rId3" Type="http://schemas.openxmlformats.org/officeDocument/2006/relationships/hyperlink" Target="http://www.youtube.com/" TargetMode="External"/><Relationship Id="rId7" Type="http://schemas.openxmlformats.org/officeDocument/2006/relationships/hyperlink" Target="http://www.thinglink.com/"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quizlet.com/" TargetMode="External"/><Relationship Id="rId5" Type="http://schemas.openxmlformats.org/officeDocument/2006/relationships/hyperlink" Target="http://www.newhive.com/" TargetMode="External"/><Relationship Id="rId4" Type="http://schemas.openxmlformats.org/officeDocument/2006/relationships/hyperlink" Target="http://www.animoto.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5a03f68e230384a218e0-938ec019df699e606c950a5614b999bd.r33.cf2.rackcdn.com/Blended_Learning_Kipp_083012.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5a03f68e230384a218e0-938ec019df699e606c950a5614b999bd.r33.cf2.rackcdn.com/msdf-rocketship_04.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Educurious</a:t>
            </a:r>
            <a:r>
              <a:rPr lang="en-US" b="1" dirty="0" smtClean="0"/>
              <a:t>™ is on a mission to transform the experience and outcomes of secondary school.</a:t>
            </a:r>
            <a:r>
              <a:rPr lang="en-US" dirty="0" smtClean="0"/>
              <a:t> Our project-based curriculum connects students to real issues they care about and equips them with the lifelong learning skills for success. Our courses deliver on Common Core Standards via our web platform, which fosters collaboration among students, teachers and our global network of real-world Experts. Together, we’re creating the 21st-century education that our kids and our country need to thrive in a fast-changing world.</a:t>
            </a:r>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21</a:t>
            </a:fld>
            <a:endParaRPr lang="en-US"/>
          </a:p>
        </p:txBody>
      </p:sp>
    </p:spTree>
    <p:extLst>
      <p:ext uri="{BB962C8B-B14F-4D97-AF65-F5344CB8AC3E}">
        <p14:creationId xmlns:p14="http://schemas.microsoft.com/office/powerpoint/2010/main" val="137517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CourseSites</a:t>
            </a:r>
            <a:r>
              <a:rPr lang="en-US" dirty="0" smtClean="0"/>
              <a:t> is a free, hosted online course creation and facilitation service that empowers individual K–12 teachers, college and university instructors and community educators to add a web–based component to their courses, or even host an entire course on the Internet. You even choose your own URL, so students can find your page easily. </a:t>
            </a:r>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23</a:t>
            </a:fld>
            <a:endParaRPr lang="en-US"/>
          </a:p>
        </p:txBody>
      </p:sp>
    </p:spTree>
    <p:extLst>
      <p:ext uri="{BB962C8B-B14F-4D97-AF65-F5344CB8AC3E}">
        <p14:creationId xmlns:p14="http://schemas.microsoft.com/office/powerpoint/2010/main" val="917860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Free.</a:t>
            </a:r>
            <a:r>
              <a:rPr lang="en-US" dirty="0" smtClean="0"/>
              <a:t> Both </a:t>
            </a:r>
            <a:r>
              <a:rPr lang="en-US" dirty="0" err="1" smtClean="0"/>
              <a:t>Edmodo</a:t>
            </a:r>
            <a:r>
              <a:rPr lang="en-US" dirty="0" smtClean="0"/>
              <a:t> and </a:t>
            </a:r>
            <a:r>
              <a:rPr lang="en-US" dirty="0" err="1" smtClean="0"/>
              <a:t>Schoology</a:t>
            </a:r>
            <a:r>
              <a:rPr lang="en-US" dirty="0" smtClean="0"/>
              <a:t> are free. </a:t>
            </a:r>
            <a:endParaRPr lang="en-US" i="1" dirty="0" smtClean="0"/>
          </a:p>
          <a:p>
            <a:r>
              <a:rPr lang="en-US" i="1" dirty="0" smtClean="0"/>
              <a:t>Full Collaborative LMS. </a:t>
            </a:r>
            <a:r>
              <a:rPr lang="en-US" dirty="0" smtClean="0"/>
              <a:t>Both </a:t>
            </a:r>
            <a:r>
              <a:rPr lang="en-US" dirty="0" err="1" smtClean="0"/>
              <a:t>Edmodo</a:t>
            </a:r>
            <a:r>
              <a:rPr lang="en-US" dirty="0" smtClean="0"/>
              <a:t> and </a:t>
            </a:r>
            <a:r>
              <a:rPr lang="en-US" dirty="0" err="1" smtClean="0"/>
              <a:t>Schoology</a:t>
            </a:r>
            <a:r>
              <a:rPr lang="en-US" dirty="0" smtClean="0"/>
              <a:t> are full-fledged Learning Management Systems, including assessment building tools, discussion platforms, assignment creators, scheduling tools and announcement boards.</a:t>
            </a:r>
          </a:p>
          <a:p>
            <a:r>
              <a:rPr lang="en-US" i="1" dirty="0" smtClean="0"/>
              <a:t>Interface. </a:t>
            </a:r>
            <a:r>
              <a:rPr lang="en-US" dirty="0" smtClean="0"/>
              <a:t>Both </a:t>
            </a:r>
            <a:r>
              <a:rPr lang="en-US" dirty="0" err="1" smtClean="0"/>
              <a:t>Edmodo</a:t>
            </a:r>
            <a:r>
              <a:rPr lang="en-US" dirty="0" smtClean="0"/>
              <a:t> and </a:t>
            </a:r>
            <a:r>
              <a:rPr lang="en-US" dirty="0" err="1" smtClean="0"/>
              <a:t>Schoology</a:t>
            </a:r>
            <a:r>
              <a:rPr lang="en-US" dirty="0" smtClean="0"/>
              <a:t> feature a Facebook-like interface that is clean, appealing to students and fairly easy to use.</a:t>
            </a:r>
          </a:p>
          <a:p>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24</a:t>
            </a:fld>
            <a:endParaRPr lang="en-US"/>
          </a:p>
        </p:txBody>
      </p:sp>
    </p:spTree>
    <p:extLst>
      <p:ext uri="{BB962C8B-B14F-4D97-AF65-F5344CB8AC3E}">
        <p14:creationId xmlns:p14="http://schemas.microsoft.com/office/powerpoint/2010/main" val="406857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YouTube Videos (</a:t>
            </a:r>
            <a:r>
              <a:rPr lang="en-US" dirty="0" smtClean="0">
                <a:hlinkClick r:id="rId3" tooltip="www.youtube.com"/>
              </a:rPr>
              <a:t>www.youtube.com</a:t>
            </a:r>
            <a:r>
              <a:rPr lang="en-US" dirty="0" smtClean="0"/>
              <a:t>)</a:t>
            </a:r>
            <a:br>
              <a:rPr lang="en-US" dirty="0" smtClean="0"/>
            </a:br>
            <a:r>
              <a:rPr lang="en-US" dirty="0" smtClean="0"/>
              <a:t>2. </a:t>
            </a:r>
            <a:r>
              <a:rPr lang="en-US" dirty="0" err="1" smtClean="0"/>
              <a:t>Animoto</a:t>
            </a:r>
            <a:r>
              <a:rPr lang="en-US" dirty="0" smtClean="0"/>
              <a:t> &amp; New Hive Projects (</a:t>
            </a:r>
            <a:r>
              <a:rPr lang="en-US" dirty="0" smtClean="0">
                <a:hlinkClick r:id="rId4" tooltip="www.animoto.com"/>
              </a:rPr>
              <a:t>www.animoto.com</a:t>
            </a:r>
            <a:r>
              <a:rPr lang="en-US" dirty="0" smtClean="0"/>
              <a:t> / </a:t>
            </a:r>
            <a:r>
              <a:rPr lang="en-US" dirty="0" smtClean="0">
                <a:hlinkClick r:id="rId5" tooltip="www.newhive.com"/>
              </a:rPr>
              <a:t>www.newhive.com</a:t>
            </a:r>
            <a:r>
              <a:rPr lang="en-US" dirty="0" smtClean="0"/>
              <a:t>)</a:t>
            </a:r>
            <a:br>
              <a:rPr lang="en-US" dirty="0" smtClean="0"/>
            </a:br>
            <a:r>
              <a:rPr lang="en-US" dirty="0" smtClean="0"/>
              <a:t>3. </a:t>
            </a:r>
            <a:r>
              <a:rPr lang="en-US" dirty="0" err="1" smtClean="0"/>
              <a:t>Quizlet</a:t>
            </a:r>
            <a:r>
              <a:rPr lang="en-US" dirty="0" smtClean="0"/>
              <a:t> Cards and Games (</a:t>
            </a:r>
            <a:r>
              <a:rPr lang="en-US" dirty="0" smtClean="0">
                <a:hlinkClick r:id="rId6" tooltip="www.quizlet.com"/>
              </a:rPr>
              <a:t>www.quizlet.com</a:t>
            </a:r>
            <a:r>
              <a:rPr lang="en-US" dirty="0" smtClean="0"/>
              <a:t>)</a:t>
            </a:r>
            <a:br>
              <a:rPr lang="en-US" dirty="0" smtClean="0"/>
            </a:br>
            <a:r>
              <a:rPr lang="en-US" dirty="0" smtClean="0"/>
              <a:t>4. </a:t>
            </a:r>
            <a:r>
              <a:rPr lang="en-US" dirty="0" err="1" smtClean="0"/>
              <a:t>LiveScribe</a:t>
            </a:r>
            <a:r>
              <a:rPr lang="en-US" dirty="0" smtClean="0"/>
              <a:t> </a:t>
            </a:r>
            <a:r>
              <a:rPr lang="en-US" dirty="0" err="1" smtClean="0"/>
              <a:t>Pencasts</a:t>
            </a:r>
            <a:r>
              <a:rPr lang="en-US" dirty="0" smtClean="0"/>
              <a:t/>
            </a:r>
            <a:br>
              <a:rPr lang="en-US" dirty="0" smtClean="0"/>
            </a:br>
            <a:r>
              <a:rPr lang="en-US" dirty="0" smtClean="0"/>
              <a:t>5. </a:t>
            </a:r>
            <a:r>
              <a:rPr lang="en-US" dirty="0" err="1" smtClean="0"/>
              <a:t>ThingLinks</a:t>
            </a:r>
            <a:r>
              <a:rPr lang="en-US" dirty="0" smtClean="0"/>
              <a:t> (</a:t>
            </a:r>
            <a:r>
              <a:rPr lang="en-US" dirty="0" smtClean="0">
                <a:hlinkClick r:id="rId7" tooltip="www.thinglink.com"/>
              </a:rPr>
              <a:t>www.thinglink.com</a:t>
            </a:r>
            <a:r>
              <a:rPr lang="en-US" dirty="0" smtClean="0"/>
              <a:t>)</a:t>
            </a:r>
            <a:br>
              <a:rPr lang="en-US" dirty="0" smtClean="0"/>
            </a:br>
            <a:r>
              <a:rPr lang="en-US" dirty="0" smtClean="0">
                <a:hlinkClick r:id="rId8"/>
              </a:rPr>
              <a:t>Click here for detailed instructions from the </a:t>
            </a:r>
            <a:r>
              <a:rPr lang="en-US" dirty="0" err="1" smtClean="0">
                <a:hlinkClick r:id="rId8"/>
              </a:rPr>
              <a:t>ThingLink</a:t>
            </a:r>
            <a:r>
              <a:rPr lang="en-US" dirty="0" smtClean="0">
                <a:hlinkClick r:id="rId8"/>
              </a:rPr>
              <a:t> Blog</a:t>
            </a:r>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25</a:t>
            </a:fld>
            <a:endParaRPr lang="en-US"/>
          </a:p>
        </p:txBody>
      </p:sp>
    </p:spTree>
    <p:extLst>
      <p:ext uri="{BB962C8B-B14F-4D97-AF65-F5344CB8AC3E}">
        <p14:creationId xmlns:p14="http://schemas.microsoft.com/office/powerpoint/2010/main" val="158817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Khan Academy is an organization on a mission. We're a not-for-profit with the goal of changing education for the better by providing a free world-class education for anyone anywhere. </a:t>
            </a:r>
          </a:p>
          <a:p>
            <a:r>
              <a:rPr lang="en-US" dirty="0" smtClean="0"/>
              <a:t>All of the site's resources are available to anyone. It doesn't matter if you are a student, teacher, home-</a:t>
            </a:r>
            <a:r>
              <a:rPr lang="en-US" dirty="0" err="1" smtClean="0"/>
              <a:t>schooler</a:t>
            </a:r>
            <a:r>
              <a:rPr lang="en-US" dirty="0" smtClean="0"/>
              <a:t>, principal, adult returning to the classroom after 20 years, or a friendly alien just trying to get a leg up in earthly biology. Khan Academy's materials and resources are available to you completely free of charge. </a:t>
            </a:r>
          </a:p>
          <a:p>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27</a:t>
            </a:fld>
            <a:endParaRPr lang="en-US"/>
          </a:p>
        </p:txBody>
      </p:sp>
    </p:spTree>
    <p:extLst>
      <p:ext uri="{BB962C8B-B14F-4D97-AF65-F5344CB8AC3E}">
        <p14:creationId xmlns:p14="http://schemas.microsoft.com/office/powerpoint/2010/main" val="118138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Allow for new types of assignments.</a:t>
            </a:r>
            <a:r>
              <a:rPr lang="en-US" dirty="0" smtClean="0"/>
              <a:t> Some assignments simply cannot be done on paper. For example, you can have students work with a simulation (in two or three dimensions) to see what happens when they change one element. Or they can see full </a:t>
            </a:r>
            <a:r>
              <a:rPr lang="en-US" dirty="0" err="1" smtClean="0"/>
              <a:t>colour</a:t>
            </a:r>
            <a:r>
              <a:rPr lang="en-US" dirty="0" smtClean="0"/>
              <a:t> pictures or artwork to analyze or critique. Allow yourself to think beyond the limitations of paper-based assignments to create new ways to enhance your students’ learning.</a:t>
            </a:r>
          </a:p>
          <a:p>
            <a:r>
              <a:rPr lang="en-US" b="1" dirty="0" smtClean="0"/>
              <a:t>Refocus classroom time.</a:t>
            </a:r>
            <a:r>
              <a:rPr lang="en-US" dirty="0" smtClean="0"/>
              <a:t> As with traditional assignments, you can have students cover content and do activities outside of class time so you can spend your in-class time in other ways. For example, students can engage in an online discussion and then be able to bring that knowledge to class for a more in-depth discussion. Or a pre-class quiz can highlight problem areas for you to focus on in your lecture. You may also be able to reduce </a:t>
            </a:r>
            <a:r>
              <a:rPr lang="en-US" dirty="0" err="1" smtClean="0"/>
              <a:t>in­class</a:t>
            </a:r>
            <a:r>
              <a:rPr lang="en-US" dirty="0" smtClean="0"/>
              <a:t> hours if your online activities are well-planned.</a:t>
            </a:r>
          </a:p>
          <a:p>
            <a:r>
              <a:rPr lang="en-US" b="1" dirty="0" smtClean="0"/>
              <a:t>Allow for collaboration. </a:t>
            </a:r>
            <a:r>
              <a:rPr lang="en-US" dirty="0" smtClean="0"/>
              <a:t>Research has shown that one way to increase student learning is to promote collaboration where groups of students can interact with each other to solve a problem or discuss an issue together. Assignments which allow for such collaboration are often more effective at positively affecting student learning than individually-done assignments.</a:t>
            </a:r>
          </a:p>
          <a:p>
            <a:r>
              <a:rPr lang="en-US" b="1" dirty="0" smtClean="0"/>
              <a:t>Encourage reluctant participants. </a:t>
            </a:r>
            <a:r>
              <a:rPr lang="en-US" dirty="0" smtClean="0"/>
              <a:t>Online assignments, particularly discussions, can allow even the most reluctant participants to join in a discussion. The online (often asynchronous) nature of such assignments gives students an opportunity to reflect and generate a response to a particular question – time not necessarily allowed in a face-to-­face, synchronous discussion.</a:t>
            </a:r>
          </a:p>
          <a:p>
            <a:r>
              <a:rPr lang="en-US" b="1" dirty="0" smtClean="0"/>
              <a:t>Accommodate different learning styles and levels. </a:t>
            </a:r>
            <a:r>
              <a:rPr lang="en-US" dirty="0" smtClean="0"/>
              <a:t>Beyond encouraging participation from reluctant students, online assignments can have a multi-modal design (i.e., graphics, text, audio, virtual hands-on activities) and, if designed appropriately, can also help students reach new learning levels or think more deeply or critically about a given concept.</a:t>
            </a:r>
          </a:p>
          <a:p>
            <a:r>
              <a:rPr lang="en-US" b="1" dirty="0" smtClean="0"/>
              <a:t>Give instant feedback to students.</a:t>
            </a:r>
            <a:r>
              <a:rPr lang="en-US" dirty="0" smtClean="0"/>
              <a:t> One of the real benefits to students of online assignments is the possibility for instant feedback on their work. Many tools used to create such assignments can be configured to provide such feedback, instead of having students wait for assignments to be graded and returned. This way, they know immediately what concepts they need to work on, and which they already understand. This can also help instructors to identify unclear concepts or students who may need remedial assistance.</a:t>
            </a:r>
          </a:p>
          <a:p>
            <a:r>
              <a:rPr lang="en-US" b="1" dirty="0" smtClean="0"/>
              <a:t>Archive course information. </a:t>
            </a:r>
            <a:r>
              <a:rPr lang="en-US" dirty="0" smtClean="0"/>
              <a:t>Online assignments also allow for an archive to be created of relevant course information and discussions. This information can be used by students at a later date while studying for a test/exam, or by the instructor to create a frequently asked questions page or to measure students’ understanding of key concepts.</a:t>
            </a:r>
          </a:p>
          <a:p>
            <a:r>
              <a:rPr lang="en-US" b="1" dirty="0" smtClean="0"/>
              <a:t>Deliver online or distance education courses. </a:t>
            </a:r>
            <a:r>
              <a:rPr lang="en-US" dirty="0" smtClean="0"/>
              <a:t>If a course is being offered online or at a distance, then online assignments are a natural extension of this.</a:t>
            </a:r>
          </a:p>
          <a:p>
            <a:r>
              <a:rPr lang="en-US" b="1" dirty="0" smtClean="0"/>
              <a:t>Provide students with transferable skills for other courses and in their careers. </a:t>
            </a:r>
            <a:r>
              <a:rPr lang="en-US" dirty="0" smtClean="0"/>
              <a:t>Some instructors are interested in integrating key skills into their courses that students can use in other courses or take out into the “real-world” upon completion of their degrees. If this is a goal for your courses, then providing some familiarity with certain technologies through the use of online assignments may be a good way to introduce students to skills they can use elsewhere.</a:t>
            </a:r>
          </a:p>
          <a:p>
            <a:r>
              <a:rPr lang="en-US" b="1" dirty="0" smtClean="0"/>
              <a:t>Be environmentally friendly.</a:t>
            </a:r>
            <a:r>
              <a:rPr lang="en-US" dirty="0" smtClean="0"/>
              <a:t> Paperless assignments are a good way to save environmental resources.</a:t>
            </a:r>
          </a:p>
          <a:p>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34</a:t>
            </a:fld>
            <a:endParaRPr lang="en-US"/>
          </a:p>
        </p:txBody>
      </p:sp>
    </p:spTree>
    <p:extLst>
      <p:ext uri="{BB962C8B-B14F-4D97-AF65-F5344CB8AC3E}">
        <p14:creationId xmlns:p14="http://schemas.microsoft.com/office/powerpoint/2010/main" val="3699665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More Cramming of Technology into the Existing Model</a:t>
            </a:r>
            <a:br>
              <a:rPr lang="en-US" b="1" dirty="0" smtClean="0"/>
            </a:br>
            <a:r>
              <a:rPr lang="en-US" dirty="0" smtClean="0"/>
              <a:t>In many quarters we're seeing schools buy technology for technology's sake, and it ends up collecting dust in the corner or contributing little to student outcomes. Our New Year's wish is for leaders to champion blended learning exclusively for the sake of students. Designing a student-centric system is the key to making next-generation learning designs enticing for the people at the heart of the issue--kids. </a:t>
            </a:r>
          </a:p>
          <a:p>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35</a:t>
            </a:fld>
            <a:endParaRPr lang="en-US"/>
          </a:p>
        </p:txBody>
      </p:sp>
    </p:spTree>
    <p:extLst>
      <p:ext uri="{BB962C8B-B14F-4D97-AF65-F5344CB8AC3E}">
        <p14:creationId xmlns:p14="http://schemas.microsoft.com/office/powerpoint/2010/main" val="115642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75216A27-4B96-4081-9B16-3267C918460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216A27-4B96-4081-9B16-3267C918460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Policies to require online coursework (Alabama, Idaho, Florida, Michigan and Virginia) or to fund course-level choice (Florida, Utah, Louisiana and others).</a:t>
            </a:r>
          </a:p>
          <a:p>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9</a:t>
            </a:fld>
            <a:endParaRPr lang="en-US"/>
          </a:p>
        </p:txBody>
      </p:sp>
    </p:spTree>
    <p:extLst>
      <p:ext uri="{BB962C8B-B14F-4D97-AF65-F5344CB8AC3E}">
        <p14:creationId xmlns:p14="http://schemas.microsoft.com/office/powerpoint/2010/main" val="334732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b="1" dirty="0" smtClean="0"/>
              <a:t>Rotation model</a:t>
            </a:r>
            <a:r>
              <a:rPr lang="en-US" dirty="0" smtClean="0"/>
              <a:t> – a program in which within a given course or subject (e.g., math), students rotate on a fixed schedule or at the teacher’s discretion between learning modalities, at least one of which is online learning. Other modalities might include activities such as small-group or full-class instruction, group projects, individual tutoring, and pencil-and-paper assignments.</a:t>
            </a:r>
          </a:p>
          <a:p>
            <a:r>
              <a:rPr lang="en-US" dirty="0" smtClean="0">
                <a:effectLst/>
              </a:rPr>
              <a:t>a)      </a:t>
            </a:r>
            <a:r>
              <a:rPr lang="en-US" b="1" dirty="0" smtClean="0">
                <a:effectLst/>
              </a:rPr>
              <a:t>Station Rotation</a:t>
            </a:r>
            <a:r>
              <a:rPr lang="en-US" dirty="0" smtClean="0">
                <a:effectLst/>
              </a:rPr>
              <a:t> – a Rotation-model implementation in which within a given course or subject (e.g., math), students rotate on a fixed schedule or at the teacher’s discretion among classroom-based learning modalities. The rotation includes at least one station for online learning. Other stations might include activities such as small-group or full-class instruction, group projects, individual tutoring, and pencil-and-paper assignments. Some implementations involve the entire class alternating among activities together, whereas others divide the class into small-group or one-by-one rotations. The Station-Rotation model differs from the Individual-Rotation model because students rotate through all of the stations, not only those on their custom schedules.</a:t>
            </a:r>
          </a:p>
          <a:p>
            <a:r>
              <a:rPr lang="en-US" dirty="0" smtClean="0">
                <a:effectLst/>
              </a:rPr>
              <a:t>b)     </a:t>
            </a:r>
            <a:r>
              <a:rPr lang="en-US" b="1" dirty="0" smtClean="0">
                <a:effectLst/>
              </a:rPr>
              <a:t> Lab Rotation</a:t>
            </a:r>
            <a:r>
              <a:rPr lang="en-US" dirty="0" smtClean="0">
                <a:effectLst/>
              </a:rPr>
              <a:t> – a Rotation-model implementation in which within a given course or subject (e.g., math), students rotate on a fixed schedule or at the teacher’s discretion among locations on the brick-and-mortar campus. At least one is a learning lab for predominantly online learning, and the other(s) are classroom(s) for other learning modalities. The Lab-Rotation model differs from the Station-Rotation model because students rotate among locations on the campus instead of staying in one classroom for the blended course or subject.</a:t>
            </a:r>
          </a:p>
          <a:p>
            <a:r>
              <a:rPr lang="en-US" dirty="0" smtClean="0">
                <a:effectLst/>
              </a:rPr>
              <a:t>c)      </a:t>
            </a:r>
            <a:r>
              <a:rPr lang="en-US" b="1" dirty="0" smtClean="0">
                <a:effectLst/>
              </a:rPr>
              <a:t>Flipped Classroom</a:t>
            </a:r>
            <a:r>
              <a:rPr lang="en-US" dirty="0" smtClean="0">
                <a:effectLst/>
              </a:rPr>
              <a:t> – a Rotation-model implementation in which within a given course or subject (e.g.. math), students rotate on a fixed schedule between face-to-face teacher-guided practice (or projects) on campus during the standard school day and online delivery of content and instruction of the same subject from a remote location (often home) after school. The primary delivery of content and instruction is online, which differentiates a Flipped Classroom from students who are merely doing homework practice online at night. The Flipped-Classroom model accords with the idea that blended learning includes some element of student control over time, place, path, and/or pace because the model allows students to choose the location where they receive content and instruction online.</a:t>
            </a:r>
          </a:p>
          <a:p>
            <a:r>
              <a:rPr lang="en-US" dirty="0" smtClean="0">
                <a:effectLst/>
              </a:rPr>
              <a:t>d)      </a:t>
            </a:r>
            <a:r>
              <a:rPr lang="en-US" b="1" dirty="0" smtClean="0">
                <a:effectLst/>
              </a:rPr>
              <a:t>Individual Rotation</a:t>
            </a:r>
            <a:r>
              <a:rPr lang="en-US" dirty="0" smtClean="0">
                <a:effectLst/>
              </a:rPr>
              <a:t> – a Rotation-model implementation in which within a given course or subject (e.g., math), students rotate on an individually customized, fixed schedule among learning modalities, at least one of which is online learning. An algorithm or teacher(s) sets individual student schedules. The Individual-Rotation model differs from the other Rotation models because students do not necessarily rotate to each available station or modality.</a:t>
            </a:r>
          </a:p>
          <a:p>
            <a:r>
              <a:rPr lang="en-US" dirty="0" smtClean="0"/>
              <a:t>2.     </a:t>
            </a:r>
            <a:r>
              <a:rPr lang="en-US" b="1" dirty="0" smtClean="0"/>
              <a:t>Flex model</a:t>
            </a:r>
            <a:r>
              <a:rPr lang="en-US" dirty="0" smtClean="0"/>
              <a:t> – a program in which content and instruction are delivered primarily by the Internet, students move on an individually customized, fluid schedule among learning modalities, and the teacher-of-record is on-site. The teacher-of-record or other adults provide face-to-face support on a flexible and adaptive as-needed basis through activities such as small-group instruction, group projects, and individual tutoring. Some implementations have substantial face-to-face support, and others have minimal (e.g., some flex models may have face-to-face certified teachers who supplement the online learning on a daily basis, whereas others may provide little face-to-face enrichment; others may have different staffing combinations; these are useful modifiers to describe a particular Flex model.)</a:t>
            </a:r>
          </a:p>
          <a:p>
            <a:r>
              <a:rPr lang="en-US" dirty="0" smtClean="0"/>
              <a:t>3.     </a:t>
            </a:r>
            <a:r>
              <a:rPr lang="en-US" b="1" dirty="0" smtClean="0"/>
              <a:t>Self-Blend model </a:t>
            </a:r>
            <a:r>
              <a:rPr lang="en-US" dirty="0" smtClean="0"/>
              <a:t>- describes a scenario in which students choose to take one or more courses entirely online to supplement their traditional courses and the teacher-of-record is the online teacher. Students may take the online courses either on the brick-and-mortar campus or off-site. This differs from full-time online learning and the Enriched-Virtual model (see the next definition) because it is not a whole-school experience. Students self-blend some individual online courses and take other courses at a brick-and-mortar campus with face-to-face teachers.</a:t>
            </a:r>
          </a:p>
          <a:p>
            <a:r>
              <a:rPr lang="en-US" dirty="0" smtClean="0"/>
              <a:t>4.     </a:t>
            </a:r>
            <a:r>
              <a:rPr lang="en-US" b="1" dirty="0" smtClean="0"/>
              <a:t>Enriched-Virtual model</a:t>
            </a:r>
            <a:r>
              <a:rPr lang="en-US" dirty="0" smtClean="0"/>
              <a:t> – a whole-school experience in which within each course (e.g., math), students divide their time between attending a brick-and-mortar campus and learning remotely using online delivery of content and instruction. Many Enriched-Virtual programs began as full-time online schools and then developed blended programs to provide students with brick-and-mortar school experiences. The Enriched-Virtual model differs from the Flipped Classroom because in Enriched-Virtual programs, students seldom attend the brick-and-mortar campus every weekday. It differs from the Self-Blend model because it is a full-school experience, not a course-by-course model.</a:t>
            </a:r>
          </a:p>
          <a:p>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11</a:t>
            </a:fld>
            <a:endParaRPr lang="en-US"/>
          </a:p>
        </p:txBody>
      </p:sp>
    </p:spTree>
    <p:extLst>
      <p:ext uri="{BB962C8B-B14F-4D97-AF65-F5344CB8AC3E}">
        <p14:creationId xmlns:p14="http://schemas.microsoft.com/office/powerpoint/2010/main" val="427633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shifts the paradigm of classroom learning and teaching from “teacher focused’ to “student focused” </a:t>
            </a:r>
          </a:p>
          <a:p>
            <a:r>
              <a:rPr lang="en-US" dirty="0" smtClean="0"/>
              <a:t>blended learning also directly prepares our 21st century learners for a world where there is no sole teacher, the onus is on the individual to make decisions after using all of the resources available to aid in the process</a:t>
            </a:r>
          </a:p>
          <a:p>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13</a:t>
            </a:fld>
            <a:endParaRPr lang="en-US"/>
          </a:p>
        </p:txBody>
      </p:sp>
    </p:spTree>
    <p:extLst>
      <p:ext uri="{BB962C8B-B14F-4D97-AF65-F5344CB8AC3E}">
        <p14:creationId xmlns:p14="http://schemas.microsoft.com/office/powerpoint/2010/main" val="388863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Early proof-point schools, such as </a:t>
            </a:r>
            <a:r>
              <a:rPr lang="en-US" dirty="0" smtClean="0">
                <a:hlinkClick r:id="rId3"/>
              </a:rPr>
              <a:t>KIPP Empower</a:t>
            </a:r>
            <a:r>
              <a:rPr lang="en-US" dirty="0" smtClean="0"/>
              <a:t> and </a:t>
            </a:r>
            <a:r>
              <a:rPr lang="en-US" dirty="0" err="1" smtClean="0">
                <a:hlinkClick r:id="rId4"/>
              </a:rPr>
              <a:t>Rocketship</a:t>
            </a:r>
            <a:r>
              <a:rPr lang="en-US" dirty="0" smtClean="0">
                <a:hlinkClick r:id="rId4"/>
              </a:rPr>
              <a:t> Education</a:t>
            </a:r>
            <a:r>
              <a:rPr lang="en-US" dirty="0" smtClean="0"/>
              <a:t>, have run successful Rotation models for enough years now to offer helpful blueprints.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8F288FFC-E278-4268-ADB9-FBA0073447BA}" type="slidenum">
              <a:rPr lang="en-US" smtClean="0"/>
              <a:t>14</a:t>
            </a:fld>
            <a:endParaRPr lang="en-US"/>
          </a:p>
        </p:txBody>
      </p:sp>
    </p:spTree>
    <p:extLst>
      <p:ext uri="{BB962C8B-B14F-4D97-AF65-F5344CB8AC3E}">
        <p14:creationId xmlns:p14="http://schemas.microsoft.com/office/powerpoint/2010/main" val="338146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E13F7E-5BAA-4BF0-A1F5-329A3070C156}"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11884-56A0-43E9-B3E8-3C88A36646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13F7E-5BAA-4BF0-A1F5-329A3070C156}"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11884-56A0-43E9-B3E8-3C88A36646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13F7E-5BAA-4BF0-A1F5-329A3070C156}"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11884-56A0-43E9-B3E8-3C88A36646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13F7E-5BAA-4BF0-A1F5-329A3070C156}"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11884-56A0-43E9-B3E8-3C88A36646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13F7E-5BAA-4BF0-A1F5-329A3070C156}"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11884-56A0-43E9-B3E8-3C88A36646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E13F7E-5BAA-4BF0-A1F5-329A3070C156}" type="datetimeFigureOut">
              <a:rPr lang="en-US" smtClean="0"/>
              <a:t>4/28/2013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11884-56A0-43E9-B3E8-3C88A36646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13F7E-5BAA-4BF0-A1F5-329A3070C156}" type="datetimeFigureOut">
              <a:rPr lang="en-US" smtClean="0"/>
              <a:t>4/28/2013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11884-56A0-43E9-B3E8-3C88A36646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13F7E-5BAA-4BF0-A1F5-329A3070C156}" type="datetimeFigureOut">
              <a:rPr lang="en-US" smtClean="0"/>
              <a:t>4/28/2013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11884-56A0-43E9-B3E8-3C88A36646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13F7E-5BAA-4BF0-A1F5-329A3070C156}" type="datetimeFigureOut">
              <a:rPr lang="en-US" smtClean="0"/>
              <a:t>4/28/2013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11884-56A0-43E9-B3E8-3C88A36646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13F7E-5BAA-4BF0-A1F5-329A3070C156}" type="datetimeFigureOut">
              <a:rPr lang="en-US" smtClean="0"/>
              <a:t>4/28/2013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11884-56A0-43E9-B3E8-3C88A366464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AE13F7E-5BAA-4BF0-A1F5-329A3070C156}" type="datetimeFigureOut">
              <a:rPr lang="en-US" smtClean="0"/>
              <a:t>4/28/2013</a:t>
            </a:fld>
            <a:endParaRPr lang="en-US"/>
          </a:p>
        </p:txBody>
      </p:sp>
      <p:sp>
        <p:nvSpPr>
          <p:cNvPr id="9" name="Slide Number Placeholder 8"/>
          <p:cNvSpPr>
            <a:spLocks noGrp="1"/>
          </p:cNvSpPr>
          <p:nvPr>
            <p:ph type="sldNum" sz="quarter" idx="11"/>
          </p:nvPr>
        </p:nvSpPr>
        <p:spPr/>
        <p:txBody>
          <a:bodyPr/>
          <a:lstStyle/>
          <a:p>
            <a:fld id="{91111884-56A0-43E9-B3E8-3C88A366464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111884-56A0-43E9-B3E8-3C88A366464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AE13F7E-5BAA-4BF0-A1F5-329A3070C156}" type="datetimeFigureOut">
              <a:rPr lang="en-US" smtClean="0"/>
              <a:t>4/28/2013</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oanconsortium.or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educurious.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oursesites.com/webapps/Bb-sites-course-creation-BBLEARN/pages/inde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edmodo.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khanacademy.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hyperlink" Target="21st%20Century%20Teacher%20Leadership.pptx"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21st%20Century%20Teacher%20Leadership.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21st%20Century%20Teacher%20Leadership.pptx"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urveymonkey.com/"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21st%20Century%20Teacher%20Leadership.pptx"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mailto:tcapellino@verizon.net" TargetMode="External"/><Relationship Id="rId2" Type="http://schemas.openxmlformats.org/officeDocument/2006/relationships/hyperlink" Target="mailto:capellin@brandman.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oanconsortium.org/" TargetMode="External"/><Relationship Id="rId2" Type="http://schemas.openxmlformats.org/officeDocument/2006/relationships/hyperlink" Target="http://www.insidehighered.com/news/2013/01/08/survey-finds-online-enrollments-slow-continue-grow" TargetMode="External"/><Relationship Id="rId1" Type="http://schemas.openxmlformats.org/officeDocument/2006/relationships/slideLayout" Target="../slideLayouts/slideLayout2.xml"/><Relationship Id="rId4" Type="http://schemas.openxmlformats.org/officeDocument/2006/relationships/hyperlink" Target="http://edudemic.com/2010/07/the-100-best-and-free-online-learning-too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21stcenturyskills.org/index.ph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7772400" cy="1470025"/>
          </a:xfrm>
        </p:spPr>
        <p:txBody>
          <a:bodyPr>
            <a:noAutofit/>
          </a:bodyPr>
          <a:lstStyle/>
          <a:p>
            <a:pPr algn="ctr"/>
            <a:r>
              <a:rPr lang="en-US" sz="6000" dirty="0" smtClean="0"/>
              <a:t>Are You Ready to Blend?</a:t>
            </a:r>
            <a:r>
              <a:rPr lang="en-US" sz="5400" dirty="0" smtClean="0"/>
              <a:t/>
            </a:r>
            <a:br>
              <a:rPr lang="en-US" sz="5400" dirty="0" smtClean="0"/>
            </a:br>
            <a:r>
              <a:rPr lang="en-US" sz="3600" dirty="0" smtClean="0"/>
              <a:t>Transform Teaching and Learning</a:t>
            </a:r>
            <a:endParaRPr lang="en-US" sz="3600" dirty="0"/>
          </a:p>
        </p:txBody>
      </p:sp>
      <p:sp>
        <p:nvSpPr>
          <p:cNvPr id="3" name="Subtitle 2"/>
          <p:cNvSpPr>
            <a:spLocks noGrp="1"/>
          </p:cNvSpPr>
          <p:nvPr>
            <p:ph type="subTitle" idx="1"/>
          </p:nvPr>
        </p:nvSpPr>
        <p:spPr>
          <a:xfrm>
            <a:off x="1143000" y="3657600"/>
            <a:ext cx="6400800" cy="1752600"/>
          </a:xfrm>
        </p:spPr>
        <p:txBody>
          <a:bodyPr>
            <a:normAutofit/>
          </a:bodyPr>
          <a:lstStyle/>
          <a:p>
            <a:pPr algn="ctr"/>
            <a:r>
              <a:rPr lang="en-US" dirty="0" err="1" smtClean="0"/>
              <a:t>Tamerin</a:t>
            </a:r>
            <a:r>
              <a:rPr lang="en-US" dirty="0" smtClean="0"/>
              <a:t> </a:t>
            </a:r>
            <a:r>
              <a:rPr lang="en-US" dirty="0" err="1" smtClean="0"/>
              <a:t>Capellino</a:t>
            </a:r>
            <a:r>
              <a:rPr lang="en-US" dirty="0" smtClean="0"/>
              <a:t>, </a:t>
            </a:r>
            <a:r>
              <a:rPr lang="en-US" dirty="0" err="1" smtClean="0"/>
              <a:t>Ed.D</a:t>
            </a:r>
            <a:r>
              <a:rPr lang="en-US" dirty="0" smtClean="0"/>
              <a:t>.</a:t>
            </a:r>
          </a:p>
          <a:p>
            <a:pPr algn="ctr"/>
            <a:r>
              <a:rPr lang="en-US" dirty="0" smtClean="0"/>
              <a:t>Assistant Professor, Instructional Designer and Co-Chair </a:t>
            </a:r>
            <a:r>
              <a:rPr lang="en-US" dirty="0" err="1" smtClean="0"/>
              <a:t>Ed.D</a:t>
            </a:r>
            <a:r>
              <a:rPr lang="en-US" dirty="0" smtClean="0"/>
              <a:t>. in Organizational leadership</a:t>
            </a:r>
          </a:p>
          <a:p>
            <a:pPr algn="ctr"/>
            <a:r>
              <a:rPr lang="en-US" dirty="0" err="1" smtClean="0"/>
              <a:t>Brandman</a:t>
            </a:r>
            <a:r>
              <a:rPr lang="en-US" dirty="0" smtClean="0"/>
              <a:t> University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5638080"/>
            <a:ext cx="3733800" cy="1075949"/>
          </a:xfrm>
          <a:prstGeom prst="rect">
            <a:avLst/>
          </a:prstGeom>
        </p:spPr>
      </p:pic>
    </p:spTree>
    <p:extLst>
      <p:ext uri="{BB962C8B-B14F-4D97-AF65-F5344CB8AC3E}">
        <p14:creationId xmlns:p14="http://schemas.microsoft.com/office/powerpoint/2010/main" val="2809671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828800"/>
            <a:ext cx="7696200" cy="4724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Post-Secondary Online Enrollment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2094111"/>
              </p:ext>
            </p:extLst>
          </p:nvPr>
        </p:nvGraphicFramePr>
        <p:xfrm>
          <a:off x="228600" y="1676400"/>
          <a:ext cx="7620000" cy="4556654"/>
        </p:xfrm>
        <a:graphic>
          <a:graphicData uri="http://schemas.openxmlformats.org/drawingml/2006/table">
            <a:tbl>
              <a:tblPr/>
              <a:tblGrid>
                <a:gridCol w="2344611"/>
                <a:gridCol w="1758463"/>
                <a:gridCol w="1758463"/>
                <a:gridCol w="1758463"/>
              </a:tblGrid>
              <a:tr h="1508654">
                <a:tc>
                  <a:txBody>
                    <a:bodyPr/>
                    <a:lstStyle/>
                    <a:p>
                      <a:r>
                        <a:rPr lang="en-US" sz="1000" dirty="0">
                          <a:effectLst/>
                        </a:rPr>
                        <a:t> </a:t>
                      </a:r>
                    </a:p>
                  </a:txBody>
                  <a:tcPr marL="0" marR="0" marT="0" marB="0" anchor="ctr">
                    <a:lnL>
                      <a:noFill/>
                    </a:lnL>
                    <a:lnR>
                      <a:noFill/>
                    </a:lnR>
                    <a:lnT>
                      <a:noFill/>
                    </a:lnT>
                    <a:lnB>
                      <a:noFill/>
                    </a:lnB>
                  </a:tcPr>
                </a:tc>
                <a:tc>
                  <a:txBody>
                    <a:bodyPr/>
                    <a:lstStyle/>
                    <a:p>
                      <a:pPr algn="ctr"/>
                      <a:r>
                        <a:rPr lang="en-US" sz="2000" dirty="0">
                          <a:effectLst/>
                        </a:rPr>
                        <a:t>Students Taking at Least 1 Online Course</a:t>
                      </a:r>
                    </a:p>
                  </a:txBody>
                  <a:tcPr marL="0" marR="0" marT="0" marB="0" anchor="ctr">
                    <a:lnL>
                      <a:noFill/>
                    </a:lnL>
                    <a:lnR>
                      <a:noFill/>
                    </a:lnR>
                    <a:lnT>
                      <a:noFill/>
                    </a:lnT>
                    <a:lnB>
                      <a:noFill/>
                    </a:lnB>
                  </a:tcPr>
                </a:tc>
                <a:tc>
                  <a:txBody>
                    <a:bodyPr/>
                    <a:lstStyle/>
                    <a:p>
                      <a:pPr algn="ctr"/>
                      <a:r>
                        <a:rPr lang="en-US" sz="2000">
                          <a:effectLst/>
                        </a:rPr>
                        <a:t>Increase Over Previous Year</a:t>
                      </a:r>
                    </a:p>
                  </a:txBody>
                  <a:tcPr marL="0" marR="0" marT="0" marB="0" anchor="ctr">
                    <a:lnL>
                      <a:noFill/>
                    </a:lnL>
                    <a:lnR>
                      <a:noFill/>
                    </a:lnR>
                    <a:lnT>
                      <a:noFill/>
                    </a:lnT>
                    <a:lnB>
                      <a:noFill/>
                    </a:lnB>
                  </a:tcPr>
                </a:tc>
                <a:tc>
                  <a:txBody>
                    <a:bodyPr/>
                    <a:lstStyle/>
                    <a:p>
                      <a:pPr algn="ctr"/>
                      <a:r>
                        <a:rPr lang="en-US" sz="2000" dirty="0">
                          <a:effectLst/>
                        </a:rPr>
                        <a:t>% Increase</a:t>
                      </a:r>
                    </a:p>
                  </a:txBody>
                  <a:tcPr marL="0" marR="0" marT="0" marB="0" anchor="ctr">
                    <a:lnL>
                      <a:noFill/>
                    </a:lnL>
                    <a:lnR>
                      <a:noFill/>
                    </a:lnR>
                    <a:lnT>
                      <a:noFill/>
                    </a:lnT>
                    <a:lnB>
                      <a:noFill/>
                    </a:lnB>
                  </a:tcPr>
                </a:tc>
              </a:tr>
              <a:tr h="301731">
                <a:tc>
                  <a:txBody>
                    <a:bodyPr/>
                    <a:lstStyle/>
                    <a:p>
                      <a:pPr algn="ctr"/>
                      <a:r>
                        <a:rPr lang="en-US" sz="2000" dirty="0">
                          <a:effectLst/>
                        </a:rPr>
                        <a:t>2002</a:t>
                      </a:r>
                    </a:p>
                  </a:txBody>
                  <a:tcPr marL="0" marR="0" marT="0" marB="0" anchor="ctr">
                    <a:lnL>
                      <a:noFill/>
                    </a:lnL>
                    <a:lnR>
                      <a:noFill/>
                    </a:lnR>
                    <a:lnT>
                      <a:noFill/>
                    </a:lnT>
                    <a:lnB>
                      <a:noFill/>
                    </a:lnB>
                  </a:tcPr>
                </a:tc>
                <a:tc>
                  <a:txBody>
                    <a:bodyPr/>
                    <a:lstStyle/>
                    <a:p>
                      <a:pPr algn="ctr"/>
                      <a:r>
                        <a:rPr lang="en-US" sz="2000" dirty="0">
                          <a:effectLst/>
                        </a:rPr>
                        <a:t>1,602,970</a:t>
                      </a:r>
                    </a:p>
                  </a:txBody>
                  <a:tcPr marL="0" marR="0" marT="0" marB="0" anchor="ctr">
                    <a:lnL>
                      <a:noFill/>
                    </a:lnL>
                    <a:lnR>
                      <a:noFill/>
                    </a:lnR>
                    <a:lnT>
                      <a:noFill/>
                    </a:lnT>
                    <a:lnB>
                      <a:noFill/>
                    </a:lnB>
                  </a:tcPr>
                </a:tc>
                <a:tc>
                  <a:txBody>
                    <a:bodyPr/>
                    <a:lstStyle/>
                    <a:p>
                      <a:pPr algn="ctr"/>
                      <a:r>
                        <a:rPr lang="en-US" sz="2000">
                          <a:effectLst/>
                        </a:rPr>
                        <a:t>n/a</a:t>
                      </a:r>
                    </a:p>
                  </a:txBody>
                  <a:tcPr marL="0" marR="0" marT="0" marB="0" anchor="ctr">
                    <a:lnL>
                      <a:noFill/>
                    </a:lnL>
                    <a:lnR>
                      <a:noFill/>
                    </a:lnR>
                    <a:lnT>
                      <a:noFill/>
                    </a:lnT>
                    <a:lnB>
                      <a:noFill/>
                    </a:lnB>
                  </a:tcPr>
                </a:tc>
                <a:tc>
                  <a:txBody>
                    <a:bodyPr/>
                    <a:lstStyle/>
                    <a:p>
                      <a:pPr algn="ctr"/>
                      <a:r>
                        <a:rPr lang="en-US" sz="2000">
                          <a:effectLst/>
                        </a:rPr>
                        <a:t>n/a</a:t>
                      </a:r>
                    </a:p>
                  </a:txBody>
                  <a:tcPr marL="0" marR="0" marT="0" marB="0" anchor="ctr">
                    <a:lnL>
                      <a:noFill/>
                    </a:lnL>
                    <a:lnR>
                      <a:noFill/>
                    </a:lnR>
                    <a:lnT>
                      <a:noFill/>
                    </a:lnT>
                    <a:lnB>
                      <a:noFill/>
                    </a:lnB>
                  </a:tcPr>
                </a:tc>
              </a:tr>
              <a:tr h="301731">
                <a:tc>
                  <a:txBody>
                    <a:bodyPr/>
                    <a:lstStyle/>
                    <a:p>
                      <a:pPr algn="ctr"/>
                      <a:r>
                        <a:rPr lang="en-US" sz="2000" dirty="0">
                          <a:effectLst/>
                        </a:rPr>
                        <a:t>2003</a:t>
                      </a:r>
                    </a:p>
                  </a:txBody>
                  <a:tcPr marL="0" marR="0" marT="0" marB="0" anchor="ctr">
                    <a:lnL>
                      <a:noFill/>
                    </a:lnL>
                    <a:lnR>
                      <a:noFill/>
                    </a:lnR>
                    <a:lnT>
                      <a:noFill/>
                    </a:lnT>
                    <a:lnB>
                      <a:noFill/>
                    </a:lnB>
                  </a:tcPr>
                </a:tc>
                <a:tc>
                  <a:txBody>
                    <a:bodyPr/>
                    <a:lstStyle/>
                    <a:p>
                      <a:pPr algn="ctr"/>
                      <a:r>
                        <a:rPr lang="en-US" sz="2000" dirty="0">
                          <a:effectLst/>
                        </a:rPr>
                        <a:t>1,971,397</a:t>
                      </a:r>
                    </a:p>
                  </a:txBody>
                  <a:tcPr marL="0" marR="0" marT="0" marB="0" anchor="ctr">
                    <a:lnL>
                      <a:noFill/>
                    </a:lnL>
                    <a:lnR>
                      <a:noFill/>
                    </a:lnR>
                    <a:lnT>
                      <a:noFill/>
                    </a:lnT>
                    <a:lnB>
                      <a:noFill/>
                    </a:lnB>
                  </a:tcPr>
                </a:tc>
                <a:tc>
                  <a:txBody>
                    <a:bodyPr/>
                    <a:lstStyle/>
                    <a:p>
                      <a:pPr algn="ctr"/>
                      <a:r>
                        <a:rPr lang="en-US" sz="2000">
                          <a:effectLst/>
                        </a:rPr>
                        <a:t>368,427</a:t>
                      </a:r>
                    </a:p>
                  </a:txBody>
                  <a:tcPr marL="0" marR="0" marT="0" marB="0" anchor="ctr">
                    <a:lnL>
                      <a:noFill/>
                    </a:lnL>
                    <a:lnR>
                      <a:noFill/>
                    </a:lnR>
                    <a:lnT>
                      <a:noFill/>
                    </a:lnT>
                    <a:lnB>
                      <a:noFill/>
                    </a:lnB>
                  </a:tcPr>
                </a:tc>
                <a:tc>
                  <a:txBody>
                    <a:bodyPr/>
                    <a:lstStyle/>
                    <a:p>
                      <a:pPr algn="ctr"/>
                      <a:r>
                        <a:rPr lang="en-US" sz="2000">
                          <a:effectLst/>
                        </a:rPr>
                        <a:t>23.0%</a:t>
                      </a:r>
                    </a:p>
                  </a:txBody>
                  <a:tcPr marL="0" marR="0" marT="0" marB="0" anchor="ctr">
                    <a:lnL>
                      <a:noFill/>
                    </a:lnL>
                    <a:lnR>
                      <a:noFill/>
                    </a:lnR>
                    <a:lnT>
                      <a:noFill/>
                    </a:lnT>
                    <a:lnB>
                      <a:noFill/>
                    </a:lnB>
                  </a:tcPr>
                </a:tc>
              </a:tr>
              <a:tr h="301731">
                <a:tc>
                  <a:txBody>
                    <a:bodyPr/>
                    <a:lstStyle/>
                    <a:p>
                      <a:pPr algn="ctr"/>
                      <a:r>
                        <a:rPr lang="en-US" sz="2000" dirty="0">
                          <a:effectLst/>
                        </a:rPr>
                        <a:t>2004</a:t>
                      </a:r>
                    </a:p>
                  </a:txBody>
                  <a:tcPr marL="0" marR="0" marT="0" marB="0" anchor="ctr">
                    <a:lnL>
                      <a:noFill/>
                    </a:lnL>
                    <a:lnR>
                      <a:noFill/>
                    </a:lnR>
                    <a:lnT>
                      <a:noFill/>
                    </a:lnT>
                    <a:lnB>
                      <a:noFill/>
                    </a:lnB>
                  </a:tcPr>
                </a:tc>
                <a:tc>
                  <a:txBody>
                    <a:bodyPr/>
                    <a:lstStyle/>
                    <a:p>
                      <a:pPr algn="ctr"/>
                      <a:r>
                        <a:rPr lang="en-US" sz="2000" dirty="0">
                          <a:effectLst/>
                        </a:rPr>
                        <a:t>2,329,783</a:t>
                      </a:r>
                    </a:p>
                  </a:txBody>
                  <a:tcPr marL="0" marR="0" marT="0" marB="0" anchor="ctr">
                    <a:lnL>
                      <a:noFill/>
                    </a:lnL>
                    <a:lnR>
                      <a:noFill/>
                    </a:lnR>
                    <a:lnT>
                      <a:noFill/>
                    </a:lnT>
                    <a:lnB>
                      <a:noFill/>
                    </a:lnB>
                  </a:tcPr>
                </a:tc>
                <a:tc>
                  <a:txBody>
                    <a:bodyPr/>
                    <a:lstStyle/>
                    <a:p>
                      <a:pPr algn="ctr"/>
                      <a:r>
                        <a:rPr lang="en-US" sz="2000">
                          <a:effectLst/>
                        </a:rPr>
                        <a:t>358,386</a:t>
                      </a:r>
                    </a:p>
                  </a:txBody>
                  <a:tcPr marL="0" marR="0" marT="0" marB="0" anchor="ctr">
                    <a:lnL>
                      <a:noFill/>
                    </a:lnL>
                    <a:lnR>
                      <a:noFill/>
                    </a:lnR>
                    <a:lnT>
                      <a:noFill/>
                    </a:lnT>
                    <a:lnB>
                      <a:noFill/>
                    </a:lnB>
                  </a:tcPr>
                </a:tc>
                <a:tc>
                  <a:txBody>
                    <a:bodyPr/>
                    <a:lstStyle/>
                    <a:p>
                      <a:pPr algn="ctr"/>
                      <a:r>
                        <a:rPr lang="en-US" sz="2000">
                          <a:effectLst/>
                        </a:rPr>
                        <a:t>18.2</a:t>
                      </a:r>
                    </a:p>
                  </a:txBody>
                  <a:tcPr marL="0" marR="0" marT="0" marB="0" anchor="ctr">
                    <a:lnL>
                      <a:noFill/>
                    </a:lnL>
                    <a:lnR>
                      <a:noFill/>
                    </a:lnR>
                    <a:lnT>
                      <a:noFill/>
                    </a:lnT>
                    <a:lnB>
                      <a:noFill/>
                    </a:lnB>
                  </a:tcPr>
                </a:tc>
              </a:tr>
              <a:tr h="301731">
                <a:tc>
                  <a:txBody>
                    <a:bodyPr/>
                    <a:lstStyle/>
                    <a:p>
                      <a:pPr algn="ctr"/>
                      <a:r>
                        <a:rPr lang="en-US" sz="2000" dirty="0">
                          <a:effectLst/>
                        </a:rPr>
                        <a:t>2005</a:t>
                      </a:r>
                    </a:p>
                  </a:txBody>
                  <a:tcPr marL="0" marR="0" marT="0" marB="0" anchor="ctr">
                    <a:lnL>
                      <a:noFill/>
                    </a:lnL>
                    <a:lnR>
                      <a:noFill/>
                    </a:lnR>
                    <a:lnT>
                      <a:noFill/>
                    </a:lnT>
                    <a:lnB>
                      <a:noFill/>
                    </a:lnB>
                  </a:tcPr>
                </a:tc>
                <a:tc>
                  <a:txBody>
                    <a:bodyPr/>
                    <a:lstStyle/>
                    <a:p>
                      <a:pPr algn="ctr"/>
                      <a:r>
                        <a:rPr lang="en-US" sz="2000" dirty="0">
                          <a:effectLst/>
                        </a:rPr>
                        <a:t>3,180,050</a:t>
                      </a:r>
                    </a:p>
                  </a:txBody>
                  <a:tcPr marL="0" marR="0" marT="0" marB="0" anchor="ctr">
                    <a:lnL>
                      <a:noFill/>
                    </a:lnL>
                    <a:lnR>
                      <a:noFill/>
                    </a:lnR>
                    <a:lnT>
                      <a:noFill/>
                    </a:lnT>
                    <a:lnB>
                      <a:noFill/>
                    </a:lnB>
                  </a:tcPr>
                </a:tc>
                <a:tc>
                  <a:txBody>
                    <a:bodyPr/>
                    <a:lstStyle/>
                    <a:p>
                      <a:pPr algn="ctr"/>
                      <a:r>
                        <a:rPr lang="en-US" sz="2000">
                          <a:effectLst/>
                        </a:rPr>
                        <a:t>850,267</a:t>
                      </a:r>
                    </a:p>
                  </a:txBody>
                  <a:tcPr marL="0" marR="0" marT="0" marB="0" anchor="ctr">
                    <a:lnL>
                      <a:noFill/>
                    </a:lnL>
                    <a:lnR>
                      <a:noFill/>
                    </a:lnR>
                    <a:lnT>
                      <a:noFill/>
                    </a:lnT>
                    <a:lnB>
                      <a:noFill/>
                    </a:lnB>
                  </a:tcPr>
                </a:tc>
                <a:tc>
                  <a:txBody>
                    <a:bodyPr/>
                    <a:lstStyle/>
                    <a:p>
                      <a:pPr algn="ctr"/>
                      <a:r>
                        <a:rPr lang="en-US" sz="2000">
                          <a:effectLst/>
                        </a:rPr>
                        <a:t>36.5</a:t>
                      </a:r>
                    </a:p>
                  </a:txBody>
                  <a:tcPr marL="0" marR="0" marT="0" marB="0" anchor="ctr">
                    <a:lnL>
                      <a:noFill/>
                    </a:lnL>
                    <a:lnR>
                      <a:noFill/>
                    </a:lnR>
                    <a:lnT>
                      <a:noFill/>
                    </a:lnT>
                    <a:lnB>
                      <a:noFill/>
                    </a:lnB>
                  </a:tcPr>
                </a:tc>
              </a:tr>
              <a:tr h="301731">
                <a:tc>
                  <a:txBody>
                    <a:bodyPr/>
                    <a:lstStyle/>
                    <a:p>
                      <a:pPr algn="ctr"/>
                      <a:r>
                        <a:rPr lang="en-US" sz="2000" dirty="0">
                          <a:effectLst/>
                        </a:rPr>
                        <a:t>2006</a:t>
                      </a:r>
                    </a:p>
                  </a:txBody>
                  <a:tcPr marL="0" marR="0" marT="0" marB="0" anchor="ctr">
                    <a:lnL>
                      <a:noFill/>
                    </a:lnL>
                    <a:lnR>
                      <a:noFill/>
                    </a:lnR>
                    <a:lnT>
                      <a:noFill/>
                    </a:lnT>
                    <a:lnB>
                      <a:noFill/>
                    </a:lnB>
                  </a:tcPr>
                </a:tc>
                <a:tc>
                  <a:txBody>
                    <a:bodyPr/>
                    <a:lstStyle/>
                    <a:p>
                      <a:pPr algn="ctr"/>
                      <a:r>
                        <a:rPr lang="en-US" sz="2000" dirty="0">
                          <a:effectLst/>
                        </a:rPr>
                        <a:t>3,488,381</a:t>
                      </a:r>
                    </a:p>
                  </a:txBody>
                  <a:tcPr marL="0" marR="0" marT="0" marB="0" anchor="ctr">
                    <a:lnL>
                      <a:noFill/>
                    </a:lnL>
                    <a:lnR>
                      <a:noFill/>
                    </a:lnR>
                    <a:lnT>
                      <a:noFill/>
                    </a:lnT>
                    <a:lnB>
                      <a:noFill/>
                    </a:lnB>
                  </a:tcPr>
                </a:tc>
                <a:tc>
                  <a:txBody>
                    <a:bodyPr/>
                    <a:lstStyle/>
                    <a:p>
                      <a:pPr algn="ctr"/>
                      <a:r>
                        <a:rPr lang="en-US" sz="2000">
                          <a:effectLst/>
                        </a:rPr>
                        <a:t>308,331</a:t>
                      </a:r>
                    </a:p>
                  </a:txBody>
                  <a:tcPr marL="0" marR="0" marT="0" marB="0" anchor="ctr">
                    <a:lnL>
                      <a:noFill/>
                    </a:lnL>
                    <a:lnR>
                      <a:noFill/>
                    </a:lnR>
                    <a:lnT>
                      <a:noFill/>
                    </a:lnT>
                    <a:lnB>
                      <a:noFill/>
                    </a:lnB>
                  </a:tcPr>
                </a:tc>
                <a:tc>
                  <a:txBody>
                    <a:bodyPr/>
                    <a:lstStyle/>
                    <a:p>
                      <a:pPr algn="ctr"/>
                      <a:r>
                        <a:rPr lang="en-US" sz="2000">
                          <a:effectLst/>
                        </a:rPr>
                        <a:t>9.7</a:t>
                      </a:r>
                    </a:p>
                  </a:txBody>
                  <a:tcPr marL="0" marR="0" marT="0" marB="0" anchor="ctr">
                    <a:lnL>
                      <a:noFill/>
                    </a:lnL>
                    <a:lnR>
                      <a:noFill/>
                    </a:lnR>
                    <a:lnT>
                      <a:noFill/>
                    </a:lnT>
                    <a:lnB>
                      <a:noFill/>
                    </a:lnB>
                  </a:tcPr>
                </a:tc>
              </a:tr>
              <a:tr h="301731">
                <a:tc>
                  <a:txBody>
                    <a:bodyPr/>
                    <a:lstStyle/>
                    <a:p>
                      <a:pPr algn="ctr"/>
                      <a:r>
                        <a:rPr lang="en-US" sz="2000" dirty="0">
                          <a:effectLst/>
                        </a:rPr>
                        <a:t>2007</a:t>
                      </a:r>
                    </a:p>
                  </a:txBody>
                  <a:tcPr marL="0" marR="0" marT="0" marB="0" anchor="ctr">
                    <a:lnL>
                      <a:noFill/>
                    </a:lnL>
                    <a:lnR>
                      <a:noFill/>
                    </a:lnR>
                    <a:lnT>
                      <a:noFill/>
                    </a:lnT>
                    <a:lnB>
                      <a:noFill/>
                    </a:lnB>
                  </a:tcPr>
                </a:tc>
                <a:tc>
                  <a:txBody>
                    <a:bodyPr/>
                    <a:lstStyle/>
                    <a:p>
                      <a:pPr algn="ctr"/>
                      <a:r>
                        <a:rPr lang="en-US" sz="2000" dirty="0">
                          <a:effectLst/>
                        </a:rPr>
                        <a:t>3,938,111</a:t>
                      </a:r>
                    </a:p>
                  </a:txBody>
                  <a:tcPr marL="0" marR="0" marT="0" marB="0" anchor="ctr">
                    <a:lnL>
                      <a:noFill/>
                    </a:lnL>
                    <a:lnR>
                      <a:noFill/>
                    </a:lnR>
                    <a:lnT>
                      <a:noFill/>
                    </a:lnT>
                    <a:lnB>
                      <a:noFill/>
                    </a:lnB>
                  </a:tcPr>
                </a:tc>
                <a:tc>
                  <a:txBody>
                    <a:bodyPr/>
                    <a:lstStyle/>
                    <a:p>
                      <a:pPr algn="ctr"/>
                      <a:r>
                        <a:rPr lang="en-US" sz="2000">
                          <a:effectLst/>
                        </a:rPr>
                        <a:t>449,730</a:t>
                      </a:r>
                    </a:p>
                  </a:txBody>
                  <a:tcPr marL="0" marR="0" marT="0" marB="0" anchor="ctr">
                    <a:lnL>
                      <a:noFill/>
                    </a:lnL>
                    <a:lnR>
                      <a:noFill/>
                    </a:lnR>
                    <a:lnT>
                      <a:noFill/>
                    </a:lnT>
                    <a:lnB>
                      <a:noFill/>
                    </a:lnB>
                  </a:tcPr>
                </a:tc>
                <a:tc>
                  <a:txBody>
                    <a:bodyPr/>
                    <a:lstStyle/>
                    <a:p>
                      <a:pPr algn="ctr"/>
                      <a:r>
                        <a:rPr lang="en-US" sz="2000">
                          <a:effectLst/>
                        </a:rPr>
                        <a:t>12.9</a:t>
                      </a:r>
                    </a:p>
                  </a:txBody>
                  <a:tcPr marL="0" marR="0" marT="0" marB="0" anchor="ctr">
                    <a:lnL>
                      <a:noFill/>
                    </a:lnL>
                    <a:lnR>
                      <a:noFill/>
                    </a:lnR>
                    <a:lnT>
                      <a:noFill/>
                    </a:lnT>
                    <a:lnB>
                      <a:noFill/>
                    </a:lnB>
                  </a:tcPr>
                </a:tc>
              </a:tr>
              <a:tr h="301731">
                <a:tc>
                  <a:txBody>
                    <a:bodyPr/>
                    <a:lstStyle/>
                    <a:p>
                      <a:pPr algn="ctr"/>
                      <a:r>
                        <a:rPr lang="en-US" sz="2000" dirty="0">
                          <a:effectLst/>
                        </a:rPr>
                        <a:t>2008</a:t>
                      </a:r>
                    </a:p>
                  </a:txBody>
                  <a:tcPr marL="0" marR="0" marT="0" marB="0" anchor="ctr">
                    <a:lnL>
                      <a:noFill/>
                    </a:lnL>
                    <a:lnR>
                      <a:noFill/>
                    </a:lnR>
                    <a:lnT>
                      <a:noFill/>
                    </a:lnT>
                    <a:lnB>
                      <a:noFill/>
                    </a:lnB>
                  </a:tcPr>
                </a:tc>
                <a:tc>
                  <a:txBody>
                    <a:bodyPr/>
                    <a:lstStyle/>
                    <a:p>
                      <a:pPr algn="ctr"/>
                      <a:r>
                        <a:rPr lang="en-US" sz="2000" dirty="0">
                          <a:effectLst/>
                        </a:rPr>
                        <a:t>4,606,353</a:t>
                      </a:r>
                    </a:p>
                  </a:txBody>
                  <a:tcPr marL="0" marR="0" marT="0" marB="0" anchor="ctr">
                    <a:lnL>
                      <a:noFill/>
                    </a:lnL>
                    <a:lnR>
                      <a:noFill/>
                    </a:lnR>
                    <a:lnT>
                      <a:noFill/>
                    </a:lnT>
                    <a:lnB>
                      <a:noFill/>
                    </a:lnB>
                  </a:tcPr>
                </a:tc>
                <a:tc>
                  <a:txBody>
                    <a:bodyPr/>
                    <a:lstStyle/>
                    <a:p>
                      <a:pPr algn="ctr"/>
                      <a:r>
                        <a:rPr lang="en-US" sz="2000">
                          <a:effectLst/>
                        </a:rPr>
                        <a:t>668,242</a:t>
                      </a:r>
                    </a:p>
                  </a:txBody>
                  <a:tcPr marL="0" marR="0" marT="0" marB="0" anchor="ctr">
                    <a:lnL>
                      <a:noFill/>
                    </a:lnL>
                    <a:lnR>
                      <a:noFill/>
                    </a:lnR>
                    <a:lnT>
                      <a:noFill/>
                    </a:lnT>
                    <a:lnB>
                      <a:noFill/>
                    </a:lnB>
                  </a:tcPr>
                </a:tc>
                <a:tc>
                  <a:txBody>
                    <a:bodyPr/>
                    <a:lstStyle/>
                    <a:p>
                      <a:pPr algn="ctr"/>
                      <a:r>
                        <a:rPr lang="en-US" sz="2000">
                          <a:effectLst/>
                        </a:rPr>
                        <a:t>16.9</a:t>
                      </a:r>
                    </a:p>
                  </a:txBody>
                  <a:tcPr marL="0" marR="0" marT="0" marB="0" anchor="ctr">
                    <a:lnL>
                      <a:noFill/>
                    </a:lnL>
                    <a:lnR>
                      <a:noFill/>
                    </a:lnR>
                    <a:lnT>
                      <a:noFill/>
                    </a:lnT>
                    <a:lnB>
                      <a:noFill/>
                    </a:lnB>
                  </a:tcPr>
                </a:tc>
              </a:tr>
              <a:tr h="301731">
                <a:tc>
                  <a:txBody>
                    <a:bodyPr/>
                    <a:lstStyle/>
                    <a:p>
                      <a:pPr algn="ctr"/>
                      <a:r>
                        <a:rPr lang="en-US" sz="2000" dirty="0">
                          <a:effectLst/>
                        </a:rPr>
                        <a:t>2009</a:t>
                      </a:r>
                    </a:p>
                  </a:txBody>
                  <a:tcPr marL="0" marR="0" marT="0" marB="0" anchor="ctr">
                    <a:lnL>
                      <a:noFill/>
                    </a:lnL>
                    <a:lnR>
                      <a:noFill/>
                    </a:lnR>
                    <a:lnT>
                      <a:noFill/>
                    </a:lnT>
                    <a:lnB>
                      <a:noFill/>
                    </a:lnB>
                  </a:tcPr>
                </a:tc>
                <a:tc>
                  <a:txBody>
                    <a:bodyPr/>
                    <a:lstStyle/>
                    <a:p>
                      <a:pPr algn="ctr"/>
                      <a:r>
                        <a:rPr lang="en-US" sz="2000" dirty="0">
                          <a:effectLst/>
                        </a:rPr>
                        <a:t>5,579,022</a:t>
                      </a:r>
                    </a:p>
                  </a:txBody>
                  <a:tcPr marL="0" marR="0" marT="0" marB="0" anchor="ctr">
                    <a:lnL>
                      <a:noFill/>
                    </a:lnL>
                    <a:lnR>
                      <a:noFill/>
                    </a:lnR>
                    <a:lnT>
                      <a:noFill/>
                    </a:lnT>
                    <a:lnB>
                      <a:noFill/>
                    </a:lnB>
                  </a:tcPr>
                </a:tc>
                <a:tc>
                  <a:txBody>
                    <a:bodyPr/>
                    <a:lstStyle/>
                    <a:p>
                      <a:pPr algn="ctr"/>
                      <a:r>
                        <a:rPr lang="en-US" sz="2000">
                          <a:effectLst/>
                        </a:rPr>
                        <a:t>972,669</a:t>
                      </a:r>
                    </a:p>
                  </a:txBody>
                  <a:tcPr marL="0" marR="0" marT="0" marB="0" anchor="ctr">
                    <a:lnL>
                      <a:noFill/>
                    </a:lnL>
                    <a:lnR>
                      <a:noFill/>
                    </a:lnR>
                    <a:lnT>
                      <a:noFill/>
                    </a:lnT>
                    <a:lnB>
                      <a:noFill/>
                    </a:lnB>
                  </a:tcPr>
                </a:tc>
                <a:tc>
                  <a:txBody>
                    <a:bodyPr/>
                    <a:lstStyle/>
                    <a:p>
                      <a:pPr algn="ctr"/>
                      <a:r>
                        <a:rPr lang="en-US" sz="2000">
                          <a:effectLst/>
                        </a:rPr>
                        <a:t>21.1</a:t>
                      </a:r>
                    </a:p>
                  </a:txBody>
                  <a:tcPr marL="0" marR="0" marT="0" marB="0" anchor="ctr">
                    <a:lnL>
                      <a:noFill/>
                    </a:lnL>
                    <a:lnR>
                      <a:noFill/>
                    </a:lnR>
                    <a:lnT>
                      <a:noFill/>
                    </a:lnT>
                    <a:lnB>
                      <a:noFill/>
                    </a:lnB>
                  </a:tcPr>
                </a:tc>
              </a:tr>
              <a:tr h="301731">
                <a:tc>
                  <a:txBody>
                    <a:bodyPr/>
                    <a:lstStyle/>
                    <a:p>
                      <a:pPr algn="ctr"/>
                      <a:r>
                        <a:rPr lang="en-US" sz="2000" dirty="0">
                          <a:effectLst/>
                        </a:rPr>
                        <a:t>2010</a:t>
                      </a:r>
                    </a:p>
                  </a:txBody>
                  <a:tcPr marL="0" marR="0" marT="0" marB="0" anchor="ctr">
                    <a:lnL>
                      <a:noFill/>
                    </a:lnL>
                    <a:lnR>
                      <a:noFill/>
                    </a:lnR>
                    <a:lnT>
                      <a:noFill/>
                    </a:lnT>
                    <a:lnB>
                      <a:noFill/>
                    </a:lnB>
                  </a:tcPr>
                </a:tc>
                <a:tc>
                  <a:txBody>
                    <a:bodyPr/>
                    <a:lstStyle/>
                    <a:p>
                      <a:pPr algn="ctr"/>
                      <a:r>
                        <a:rPr lang="en-US" sz="2000" dirty="0">
                          <a:effectLst/>
                        </a:rPr>
                        <a:t>6,142,280</a:t>
                      </a:r>
                    </a:p>
                  </a:txBody>
                  <a:tcPr marL="0" marR="0" marT="0" marB="0" anchor="ctr">
                    <a:lnL>
                      <a:noFill/>
                    </a:lnL>
                    <a:lnR>
                      <a:noFill/>
                    </a:lnR>
                    <a:lnT>
                      <a:noFill/>
                    </a:lnT>
                    <a:lnB>
                      <a:noFill/>
                    </a:lnB>
                  </a:tcPr>
                </a:tc>
                <a:tc>
                  <a:txBody>
                    <a:bodyPr/>
                    <a:lstStyle/>
                    <a:p>
                      <a:pPr algn="ctr"/>
                      <a:r>
                        <a:rPr lang="en-US" sz="2000" dirty="0">
                          <a:effectLst/>
                        </a:rPr>
                        <a:t>563,258</a:t>
                      </a:r>
                    </a:p>
                  </a:txBody>
                  <a:tcPr marL="0" marR="0" marT="0" marB="0" anchor="ctr">
                    <a:lnL>
                      <a:noFill/>
                    </a:lnL>
                    <a:lnR>
                      <a:noFill/>
                    </a:lnR>
                    <a:lnT>
                      <a:noFill/>
                    </a:lnT>
                    <a:lnB>
                      <a:noFill/>
                    </a:lnB>
                  </a:tcPr>
                </a:tc>
                <a:tc>
                  <a:txBody>
                    <a:bodyPr/>
                    <a:lstStyle/>
                    <a:p>
                      <a:pPr algn="ctr"/>
                      <a:r>
                        <a:rPr lang="en-US" sz="2000">
                          <a:effectLst/>
                        </a:rPr>
                        <a:t>10.1</a:t>
                      </a:r>
                    </a:p>
                  </a:txBody>
                  <a:tcPr marL="0" marR="0" marT="0" marB="0" anchor="ctr">
                    <a:lnL>
                      <a:noFill/>
                    </a:lnL>
                    <a:lnR>
                      <a:noFill/>
                    </a:lnR>
                    <a:lnT>
                      <a:noFill/>
                    </a:lnT>
                    <a:lnB>
                      <a:noFill/>
                    </a:lnB>
                  </a:tcPr>
                </a:tc>
              </a:tr>
              <a:tr h="301731">
                <a:tc>
                  <a:txBody>
                    <a:bodyPr/>
                    <a:lstStyle/>
                    <a:p>
                      <a:pPr algn="ctr"/>
                      <a:r>
                        <a:rPr lang="en-US" sz="2000" dirty="0">
                          <a:effectLst/>
                        </a:rPr>
                        <a:t>2011</a:t>
                      </a:r>
                    </a:p>
                  </a:txBody>
                  <a:tcPr marL="0" marR="0" marT="0" marB="0" anchor="ctr">
                    <a:lnL>
                      <a:noFill/>
                    </a:lnL>
                    <a:lnR>
                      <a:noFill/>
                    </a:lnR>
                    <a:lnT>
                      <a:noFill/>
                    </a:lnT>
                    <a:lnB>
                      <a:noFill/>
                    </a:lnB>
                  </a:tcPr>
                </a:tc>
                <a:tc>
                  <a:txBody>
                    <a:bodyPr/>
                    <a:lstStyle/>
                    <a:p>
                      <a:pPr algn="ctr"/>
                      <a:r>
                        <a:rPr lang="en-US" sz="2000">
                          <a:effectLst/>
                        </a:rPr>
                        <a:t>6,714,792</a:t>
                      </a:r>
                    </a:p>
                  </a:txBody>
                  <a:tcPr marL="0" marR="0" marT="0" marB="0" anchor="ctr">
                    <a:lnL>
                      <a:noFill/>
                    </a:lnL>
                    <a:lnR>
                      <a:noFill/>
                    </a:lnR>
                    <a:lnT>
                      <a:noFill/>
                    </a:lnT>
                    <a:lnB>
                      <a:noFill/>
                    </a:lnB>
                  </a:tcPr>
                </a:tc>
                <a:tc>
                  <a:txBody>
                    <a:bodyPr/>
                    <a:lstStyle/>
                    <a:p>
                      <a:pPr algn="ctr"/>
                      <a:r>
                        <a:rPr lang="en-US" sz="2000" dirty="0">
                          <a:effectLst/>
                        </a:rPr>
                        <a:t>572,512</a:t>
                      </a:r>
                    </a:p>
                  </a:txBody>
                  <a:tcPr marL="0" marR="0" marT="0" marB="0" anchor="ctr">
                    <a:lnL>
                      <a:noFill/>
                    </a:lnL>
                    <a:lnR>
                      <a:noFill/>
                    </a:lnR>
                    <a:lnT>
                      <a:noFill/>
                    </a:lnT>
                    <a:lnB>
                      <a:noFill/>
                    </a:lnB>
                  </a:tcPr>
                </a:tc>
                <a:tc>
                  <a:txBody>
                    <a:bodyPr/>
                    <a:lstStyle/>
                    <a:p>
                      <a:pPr algn="ctr"/>
                      <a:r>
                        <a:rPr lang="en-US" sz="2000" dirty="0">
                          <a:effectLst/>
                        </a:rPr>
                        <a:t>9.3</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164463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5800" y="2514600"/>
            <a:ext cx="7620000" cy="1143000"/>
          </a:xfrm>
        </p:spPr>
        <p:txBody>
          <a:bodyPr/>
          <a:lstStyle/>
          <a:p>
            <a:pPr algn="ctr"/>
            <a:r>
              <a:rPr lang="en-US" sz="5400" dirty="0" smtClean="0"/>
              <a:t>Blended Learning Models</a:t>
            </a:r>
            <a:endParaRPr lang="en-US" sz="5400" dirty="0"/>
          </a:p>
        </p:txBody>
      </p:sp>
    </p:spTree>
    <p:extLst>
      <p:ext uri="{BB962C8B-B14F-4D97-AF65-F5344CB8AC3E}">
        <p14:creationId xmlns:p14="http://schemas.microsoft.com/office/powerpoint/2010/main" val="209633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a:srcRect/>
          <a:stretch>
            <a:fillRect/>
          </a:stretch>
        </p:blipFill>
        <p:spPr bwMode="auto">
          <a:xfrm>
            <a:off x="21771" y="304800"/>
            <a:ext cx="9296400" cy="3562350"/>
          </a:xfrm>
          <a:prstGeom prst="rect">
            <a:avLst/>
          </a:prstGeom>
          <a:noFill/>
          <a:ln w="9525">
            <a:noFill/>
            <a:miter lim="800000"/>
            <a:headEnd/>
            <a:tailEnd/>
          </a:ln>
        </p:spPr>
      </p:pic>
      <p:sp>
        <p:nvSpPr>
          <p:cNvPr id="2" name="Title 1"/>
          <p:cNvSpPr>
            <a:spLocks noGrp="1"/>
          </p:cNvSpPr>
          <p:nvPr>
            <p:ph type="title"/>
          </p:nvPr>
        </p:nvSpPr>
        <p:spPr>
          <a:xfrm>
            <a:off x="304800" y="4495800"/>
            <a:ext cx="8077200" cy="1143000"/>
          </a:xfrm>
        </p:spPr>
        <p:txBody>
          <a:bodyPr/>
          <a:lstStyle/>
          <a:p>
            <a:r>
              <a:rPr lang="en-US" sz="3200" b="1" dirty="0" smtClean="0"/>
              <a:t>Where is your classroom on the continuum?</a:t>
            </a:r>
            <a:endParaRPr lang="en-US" sz="3200" b="1" dirty="0"/>
          </a:p>
        </p:txBody>
      </p:sp>
    </p:spTree>
    <p:extLst>
      <p:ext uri="{BB962C8B-B14F-4D97-AF65-F5344CB8AC3E}">
        <p14:creationId xmlns:p14="http://schemas.microsoft.com/office/powerpoint/2010/main" val="3724289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6531"/>
            <a:ext cx="8382000" cy="6621780"/>
          </a:xfrm>
        </p:spPr>
      </p:pic>
    </p:spTree>
    <p:extLst>
      <p:ext uri="{BB962C8B-B14F-4D97-AF65-F5344CB8AC3E}">
        <p14:creationId xmlns:p14="http://schemas.microsoft.com/office/powerpoint/2010/main" val="4006826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Rotation Model</a:t>
            </a:r>
            <a:endParaRPr lang="en-US" dirty="0"/>
          </a:p>
        </p:txBody>
      </p:sp>
      <p:pic>
        <p:nvPicPr>
          <p:cNvPr id="4098" name="Picture 2" descr="C:\Users\capellin\AppData\Local\Temp\photo-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600200"/>
            <a:ext cx="847344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57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Rotation Model</a:t>
            </a:r>
            <a:endParaRPr lang="en-US" dirty="0"/>
          </a:p>
        </p:txBody>
      </p:sp>
      <p:pic>
        <p:nvPicPr>
          <p:cNvPr id="5122" name="Picture 2" descr="C:\Users\capellin\AppData\Local\Temp\phot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838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48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Flipped Classroom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248400" cy="4722628"/>
          </a:xfrm>
        </p:spPr>
      </p:pic>
    </p:spTree>
    <p:extLst>
      <p:ext uri="{BB962C8B-B14F-4D97-AF65-F5344CB8AC3E}">
        <p14:creationId xmlns:p14="http://schemas.microsoft.com/office/powerpoint/2010/main" val="1272997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7620000" cy="1143000"/>
          </a:xfrm>
        </p:spPr>
        <p:txBody>
          <a:bodyPr/>
          <a:lstStyle/>
          <a:p>
            <a:pPr algn="ctr"/>
            <a:r>
              <a:rPr lang="en-US" sz="5400" dirty="0" smtClean="0"/>
              <a:t>Trends</a:t>
            </a:r>
            <a:endParaRPr lang="en-US" sz="5400" dirty="0"/>
          </a:p>
        </p:txBody>
      </p:sp>
    </p:spTree>
    <p:extLst>
      <p:ext uri="{BB962C8B-B14F-4D97-AF65-F5344CB8AC3E}">
        <p14:creationId xmlns:p14="http://schemas.microsoft.com/office/powerpoint/2010/main" val="2550788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C:\Users\capellin\AppData\Local\Temp\photo-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6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265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MOOCs </a:t>
            </a:r>
            <a:r>
              <a:rPr lang="en-US" sz="2800" dirty="0" smtClean="0"/>
              <a:t>(Massive Open Online Courses)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7583715" cy="4976812"/>
          </a:xfrm>
        </p:spPr>
      </p:pic>
    </p:spTree>
    <p:extLst>
      <p:ext uri="{BB962C8B-B14F-4D97-AF65-F5344CB8AC3E}">
        <p14:creationId xmlns:p14="http://schemas.microsoft.com/office/powerpoint/2010/main" val="1330238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9th century classroom"/>
          <p:cNvPicPr>
            <a:picLocks noChangeAspect="1" noChangeArrowheads="1"/>
          </p:cNvPicPr>
          <p:nvPr/>
        </p:nvPicPr>
        <p:blipFill>
          <a:blip r:embed="rId3">
            <a:lum contrast="32000"/>
          </a:blip>
          <a:srcRect/>
          <a:stretch>
            <a:fillRect/>
          </a:stretch>
        </p:blipFill>
        <p:spPr bwMode="auto">
          <a:xfrm>
            <a:off x="859971" y="914400"/>
            <a:ext cx="6781800" cy="4720049"/>
          </a:xfrm>
          <a:prstGeom prst="rect">
            <a:avLst/>
          </a:prstGeom>
          <a:noFill/>
          <a:ln>
            <a:noFill/>
          </a:ln>
          <a:effectLst>
            <a:outerShdw blurRad="63500" dist="38099" dir="2700000" algn="ctr" rotWithShape="0">
              <a:srgbClr val="000000">
                <a:alpha val="74998"/>
              </a:srgbClr>
            </a:outerShdw>
          </a:effectLst>
          <a:extLst/>
        </p:spPr>
      </p:pic>
    </p:spTree>
    <p:extLst>
      <p:ext uri="{BB962C8B-B14F-4D97-AF65-F5344CB8AC3E}">
        <p14:creationId xmlns:p14="http://schemas.microsoft.com/office/powerpoint/2010/main" val="1196715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MOOCs in Higher Education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559528"/>
            <a:ext cx="6308079" cy="4373085"/>
          </a:xfrm>
        </p:spPr>
      </p:pic>
      <p:sp>
        <p:nvSpPr>
          <p:cNvPr id="5" name="TextBox 4"/>
          <p:cNvSpPr txBox="1"/>
          <p:nvPr/>
        </p:nvSpPr>
        <p:spPr>
          <a:xfrm>
            <a:off x="381000" y="6477000"/>
            <a:ext cx="2819400" cy="369332"/>
          </a:xfrm>
          <a:prstGeom prst="rect">
            <a:avLst/>
          </a:prstGeom>
          <a:noFill/>
        </p:spPr>
        <p:txBody>
          <a:bodyPr wrap="square" rtlCol="0">
            <a:spAutoFit/>
          </a:bodyPr>
          <a:lstStyle/>
          <a:p>
            <a:r>
              <a:rPr lang="en-US" dirty="0" smtClean="0">
                <a:hlinkClick r:id="rId3"/>
              </a:rPr>
              <a:t>http://sloanconsortium.org/</a:t>
            </a:r>
            <a:r>
              <a:rPr lang="en-US" dirty="0" smtClean="0"/>
              <a:t> </a:t>
            </a:r>
            <a:endParaRPr lang="en-US" dirty="0"/>
          </a:p>
        </p:txBody>
      </p:sp>
    </p:spTree>
    <p:extLst>
      <p:ext uri="{BB962C8B-B14F-4D97-AF65-F5344CB8AC3E}">
        <p14:creationId xmlns:p14="http://schemas.microsoft.com/office/powerpoint/2010/main" val="1369786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To Do”</a:t>
            </a:r>
            <a:endParaRPr lang="en-US" dirty="0"/>
          </a:p>
        </p:txBody>
      </p:sp>
      <p:pic>
        <p:nvPicPr>
          <p:cNvPr id="7170" name="Picture 2" descr="Educurio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774924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6096000"/>
            <a:ext cx="2514600" cy="381000"/>
          </a:xfrm>
          <a:prstGeom prst="rect">
            <a:avLst/>
          </a:prstGeom>
          <a:noFill/>
        </p:spPr>
        <p:txBody>
          <a:bodyPr wrap="square" rtlCol="0">
            <a:spAutoFit/>
          </a:bodyPr>
          <a:lstStyle/>
          <a:p>
            <a:r>
              <a:rPr lang="en-US" dirty="0" smtClean="0">
                <a:hlinkClick r:id="rId4"/>
              </a:rPr>
              <a:t>http://educurious.org/</a:t>
            </a:r>
            <a:r>
              <a:rPr lang="en-US" dirty="0" smtClean="0"/>
              <a:t> </a:t>
            </a:r>
            <a:endParaRPr lang="en-US" dirty="0"/>
          </a:p>
        </p:txBody>
      </p:sp>
    </p:spTree>
    <p:extLst>
      <p:ext uri="{BB962C8B-B14F-4D97-AF65-F5344CB8AC3E}">
        <p14:creationId xmlns:p14="http://schemas.microsoft.com/office/powerpoint/2010/main" val="2913723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Platforms</a:t>
            </a:r>
            <a:endParaRPr lang="en-US" dirty="0"/>
          </a:p>
        </p:txBody>
      </p:sp>
      <p:sp>
        <p:nvSpPr>
          <p:cNvPr id="3" name="Content Placeholder 2"/>
          <p:cNvSpPr>
            <a:spLocks noGrp="1"/>
          </p:cNvSpPr>
          <p:nvPr>
            <p:ph idx="1"/>
          </p:nvPr>
        </p:nvSpPr>
        <p:spPr/>
        <p:txBody>
          <a:bodyPr>
            <a:normAutofit/>
          </a:bodyPr>
          <a:lstStyle/>
          <a:p>
            <a:r>
              <a:rPr lang="en-US" sz="3200" dirty="0" smtClean="0"/>
              <a:t>Learning Management Systems</a:t>
            </a:r>
          </a:p>
          <a:p>
            <a:r>
              <a:rPr lang="en-US" sz="3200" dirty="0" smtClean="0"/>
              <a:t>Social Learning Platforms</a:t>
            </a:r>
          </a:p>
          <a:p>
            <a:r>
              <a:rPr lang="en-US" sz="3200" dirty="0" smtClean="0"/>
              <a:t>Blended Learning Platforms</a:t>
            </a:r>
          </a:p>
          <a:p>
            <a:r>
              <a:rPr lang="en-US" sz="3200" dirty="0" smtClean="0"/>
              <a:t>Instructional Improvement Systems</a:t>
            </a:r>
          </a:p>
          <a:p>
            <a:r>
              <a:rPr lang="en-US" sz="3200" dirty="0" smtClean="0"/>
              <a:t>Online </a:t>
            </a:r>
            <a:r>
              <a:rPr lang="en-US" sz="3200" dirty="0"/>
              <a:t>L</a:t>
            </a:r>
            <a:r>
              <a:rPr lang="en-US" sz="3200" dirty="0" smtClean="0"/>
              <a:t>earning Providers</a:t>
            </a:r>
          </a:p>
          <a:p>
            <a:r>
              <a:rPr lang="en-US" sz="3200" dirty="0" smtClean="0"/>
              <a:t>Adaptive Content Providers</a:t>
            </a:r>
          </a:p>
          <a:p>
            <a:r>
              <a:rPr lang="en-US" sz="3200" dirty="0" smtClean="0"/>
              <a:t>Assessment and Data Platforms</a:t>
            </a:r>
          </a:p>
          <a:p>
            <a:r>
              <a:rPr lang="en-US" sz="3200" dirty="0" smtClean="0"/>
              <a:t>Grade-level collections and tablet bundles</a:t>
            </a:r>
            <a:endParaRPr lang="en-US" sz="3200" dirty="0"/>
          </a:p>
        </p:txBody>
      </p:sp>
    </p:spTree>
    <p:extLst>
      <p:ext uri="{BB962C8B-B14F-4D97-AF65-F5344CB8AC3E}">
        <p14:creationId xmlns:p14="http://schemas.microsoft.com/office/powerpoint/2010/main" val="301130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533400"/>
            <a:ext cx="8077200" cy="4572000"/>
          </a:xfrm>
        </p:spPr>
      </p:pic>
      <p:sp>
        <p:nvSpPr>
          <p:cNvPr id="5" name="TextBox 4"/>
          <p:cNvSpPr txBox="1"/>
          <p:nvPr/>
        </p:nvSpPr>
        <p:spPr>
          <a:xfrm>
            <a:off x="533400" y="5867400"/>
            <a:ext cx="5029200" cy="646331"/>
          </a:xfrm>
          <a:prstGeom prst="rect">
            <a:avLst/>
          </a:prstGeom>
          <a:noFill/>
        </p:spPr>
        <p:txBody>
          <a:bodyPr wrap="square" rtlCol="0">
            <a:spAutoFit/>
          </a:bodyPr>
          <a:lstStyle/>
          <a:p>
            <a:r>
              <a:rPr lang="en-US" dirty="0" smtClean="0">
                <a:hlinkClick r:id="rId4"/>
              </a:rPr>
              <a:t>https://www.coursesites.com/webapps/Bb-sites-course-creation-BBLEARN/pages/index.html</a:t>
            </a:r>
            <a:r>
              <a:rPr lang="en-US" dirty="0" smtClean="0"/>
              <a:t> </a:t>
            </a:r>
            <a:endParaRPr lang="en-US" dirty="0"/>
          </a:p>
        </p:txBody>
      </p:sp>
    </p:spTree>
    <p:extLst>
      <p:ext uri="{BB962C8B-B14F-4D97-AF65-F5344CB8AC3E}">
        <p14:creationId xmlns:p14="http://schemas.microsoft.com/office/powerpoint/2010/main" val="2331767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609600"/>
            <a:ext cx="7924800" cy="5162026"/>
          </a:xfrm>
        </p:spPr>
      </p:pic>
      <p:sp>
        <p:nvSpPr>
          <p:cNvPr id="5" name="TextBox 4"/>
          <p:cNvSpPr txBox="1"/>
          <p:nvPr/>
        </p:nvSpPr>
        <p:spPr>
          <a:xfrm>
            <a:off x="304800" y="6096000"/>
            <a:ext cx="3429000" cy="369332"/>
          </a:xfrm>
          <a:prstGeom prst="rect">
            <a:avLst/>
          </a:prstGeom>
          <a:noFill/>
        </p:spPr>
        <p:txBody>
          <a:bodyPr wrap="square" rtlCol="0">
            <a:spAutoFit/>
          </a:bodyPr>
          <a:lstStyle/>
          <a:p>
            <a:r>
              <a:rPr lang="en-US" dirty="0" smtClean="0">
                <a:hlinkClick r:id="rId4"/>
              </a:rPr>
              <a:t>http://www.edmodo.com/</a:t>
            </a:r>
            <a:r>
              <a:rPr lang="en-US" dirty="0" smtClean="0"/>
              <a:t> </a:t>
            </a:r>
            <a:endParaRPr lang="en-US" dirty="0"/>
          </a:p>
        </p:txBody>
      </p:sp>
    </p:spTree>
    <p:extLst>
      <p:ext uri="{BB962C8B-B14F-4D97-AF65-F5344CB8AC3E}">
        <p14:creationId xmlns:p14="http://schemas.microsoft.com/office/powerpoint/2010/main" val="4092295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371600"/>
            <a:ext cx="7609933" cy="4800600"/>
          </a:xfrm>
        </p:spPr>
      </p:pic>
    </p:spTree>
    <p:extLst>
      <p:ext uri="{BB962C8B-B14F-4D97-AF65-F5344CB8AC3E}">
        <p14:creationId xmlns:p14="http://schemas.microsoft.com/office/powerpoint/2010/main" val="464311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7620000" cy="1143000"/>
          </a:xfrm>
        </p:spPr>
        <p:txBody>
          <a:bodyPr/>
          <a:lstStyle/>
          <a:p>
            <a:pPr algn="ctr"/>
            <a:r>
              <a:rPr lang="en-US" sz="5400" dirty="0" smtClean="0"/>
              <a:t>Free Tools</a:t>
            </a:r>
            <a:endParaRPr lang="en-US" sz="5400" dirty="0"/>
          </a:p>
        </p:txBody>
      </p:sp>
    </p:spTree>
    <p:extLst>
      <p:ext uri="{BB962C8B-B14F-4D97-AF65-F5344CB8AC3E}">
        <p14:creationId xmlns:p14="http://schemas.microsoft.com/office/powerpoint/2010/main" val="1417944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136277"/>
            <a:ext cx="4953000" cy="381000"/>
          </a:xfrm>
          <a:prstGeom prst="rect">
            <a:avLst/>
          </a:prstGeom>
          <a:noFill/>
        </p:spPr>
        <p:txBody>
          <a:bodyPr wrap="square" rtlCol="0">
            <a:spAutoFit/>
          </a:bodyPr>
          <a:lstStyle/>
          <a:p>
            <a:r>
              <a:rPr lang="en-US" dirty="0" smtClean="0">
                <a:hlinkClick r:id="rId3"/>
              </a:rPr>
              <a:t>https://www.khanacademy.org/</a:t>
            </a:r>
            <a:r>
              <a:rPr lang="en-US" dirty="0" smtClean="0"/>
              <a:t> </a:t>
            </a:r>
            <a:endParaRPr lang="en-US"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5800" y="185548"/>
            <a:ext cx="7124015" cy="5529452"/>
          </a:xfrm>
        </p:spPr>
      </p:pic>
    </p:spTree>
    <p:extLst>
      <p:ext uri="{BB962C8B-B14F-4D97-AF65-F5344CB8AC3E}">
        <p14:creationId xmlns:p14="http://schemas.microsoft.com/office/powerpoint/2010/main" val="1461880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Audience Polling</a:t>
            </a:r>
            <a:endParaRPr lang="en-US" dirty="0"/>
          </a:p>
        </p:txBody>
      </p:sp>
      <p:pic>
        <p:nvPicPr>
          <p:cNvPr id="15362" name="Picture 2"/>
          <p:cNvPicPr>
            <a:picLocks noGrp="1" noChangeAspect="1" noChangeArrowheads="1"/>
          </p:cNvPicPr>
          <p:nvPr>
            <p:ph idx="1"/>
          </p:nvPr>
        </p:nvPicPr>
        <p:blipFill>
          <a:blip r:embed="rId2" cstate="print"/>
          <a:srcRect t="21429" b="9524"/>
          <a:stretch>
            <a:fillRect/>
          </a:stretch>
        </p:blipFill>
        <p:spPr bwMode="auto">
          <a:xfrm>
            <a:off x="609600" y="1828800"/>
            <a:ext cx="7655268" cy="3200400"/>
          </a:xfrm>
          <a:prstGeom prst="rect">
            <a:avLst/>
          </a:prstGeom>
          <a:noFill/>
          <a:ln w="9525">
            <a:noFill/>
            <a:miter lim="800000"/>
            <a:headEnd/>
            <a:tailEnd/>
          </a:ln>
        </p:spPr>
      </p:pic>
      <p:sp>
        <p:nvSpPr>
          <p:cNvPr id="4" name="TextBox 3"/>
          <p:cNvSpPr txBox="1"/>
          <p:nvPr/>
        </p:nvSpPr>
        <p:spPr>
          <a:xfrm>
            <a:off x="990600" y="5562600"/>
            <a:ext cx="6324600" cy="369332"/>
          </a:xfrm>
          <a:prstGeom prst="rect">
            <a:avLst/>
          </a:prstGeom>
          <a:noFill/>
        </p:spPr>
        <p:txBody>
          <a:bodyPr wrap="square" rtlCol="0">
            <a:spAutoFit/>
          </a:bodyPr>
          <a:lstStyle/>
          <a:p>
            <a:r>
              <a:rPr lang="en-US" dirty="0" smtClean="0">
                <a:hlinkClick r:id="rId3" action="ppaction://hlinkpres?slideindex=1&amp;slidetitle="/>
              </a:rPr>
              <a:t>http://www.polleverywhere.com/</a:t>
            </a:r>
            <a:endParaRPr lang="en-US" dirty="0"/>
          </a:p>
        </p:txBody>
      </p:sp>
    </p:spTree>
    <p:extLst>
      <p:ext uri="{BB962C8B-B14F-4D97-AF65-F5344CB8AC3E}">
        <p14:creationId xmlns:p14="http://schemas.microsoft.com/office/powerpoint/2010/main" val="802866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half" idx="1"/>
          </p:nvPr>
        </p:nvPicPr>
        <p:blipFill rotWithShape="1">
          <a:blip r:embed="rId2" cstate="print"/>
          <a:srcRect t="1069" b="8225"/>
          <a:stretch/>
        </p:blipFill>
        <p:spPr bwMode="auto">
          <a:xfrm>
            <a:off x="457200" y="2362200"/>
            <a:ext cx="4419600" cy="3203810"/>
          </a:xfrm>
          <a:prstGeom prst="rect">
            <a:avLst/>
          </a:prstGeom>
          <a:noFill/>
          <a:ln w="9525">
            <a:noFill/>
            <a:miter lim="800000"/>
            <a:headEnd/>
            <a:tailEnd/>
          </a:ln>
        </p:spPr>
      </p:pic>
      <p:sp>
        <p:nvSpPr>
          <p:cNvPr id="5" name="Content Placeholder 4"/>
          <p:cNvSpPr>
            <a:spLocks noGrp="1"/>
          </p:cNvSpPr>
          <p:nvPr>
            <p:ph sz="half" idx="2"/>
          </p:nvPr>
        </p:nvSpPr>
        <p:spPr>
          <a:xfrm>
            <a:off x="4953000" y="2133600"/>
            <a:ext cx="3657600" cy="3657600"/>
          </a:xfrm>
        </p:spPr>
        <p:txBody>
          <a:bodyPr>
            <a:normAutofit fontScale="92500" lnSpcReduction="10000"/>
          </a:bodyPr>
          <a:lstStyle/>
          <a:p>
            <a:r>
              <a:rPr lang="en-US" dirty="0" smtClean="0"/>
              <a:t>Free websites and blogs</a:t>
            </a:r>
          </a:p>
          <a:p>
            <a:r>
              <a:rPr lang="en-US" dirty="0" smtClean="0"/>
              <a:t>Drag and drop interface</a:t>
            </a:r>
          </a:p>
          <a:p>
            <a:r>
              <a:rPr lang="en-US" dirty="0" smtClean="0"/>
              <a:t>Easy to use (little technical skills required)</a:t>
            </a:r>
          </a:p>
          <a:p>
            <a:r>
              <a:rPr lang="en-US" dirty="0" smtClean="0"/>
              <a:t>Dozens of design templates</a:t>
            </a:r>
            <a:endParaRPr lang="en-US" dirty="0"/>
          </a:p>
        </p:txBody>
      </p:sp>
      <p:pic>
        <p:nvPicPr>
          <p:cNvPr id="6" name="Picture 5" descr="weebly.gif"/>
          <p:cNvPicPr>
            <a:picLocks noChangeAspect="1"/>
          </p:cNvPicPr>
          <p:nvPr/>
        </p:nvPicPr>
        <p:blipFill>
          <a:blip r:embed="rId3" cstate="print"/>
          <a:stretch>
            <a:fillRect/>
          </a:stretch>
        </p:blipFill>
        <p:spPr>
          <a:xfrm>
            <a:off x="457199" y="381000"/>
            <a:ext cx="4256049" cy="1524000"/>
          </a:xfrm>
          <a:prstGeom prst="rect">
            <a:avLst/>
          </a:prstGeom>
        </p:spPr>
      </p:pic>
      <p:sp>
        <p:nvSpPr>
          <p:cNvPr id="7" name="TextBox 6"/>
          <p:cNvSpPr txBox="1"/>
          <p:nvPr/>
        </p:nvSpPr>
        <p:spPr>
          <a:xfrm>
            <a:off x="417745" y="6172200"/>
            <a:ext cx="4267200" cy="369332"/>
          </a:xfrm>
          <a:prstGeom prst="rect">
            <a:avLst/>
          </a:prstGeom>
          <a:noFill/>
        </p:spPr>
        <p:txBody>
          <a:bodyPr wrap="square" rtlCol="0">
            <a:spAutoFit/>
          </a:bodyPr>
          <a:lstStyle/>
          <a:p>
            <a:r>
              <a:rPr lang="en-US" dirty="0" smtClean="0">
                <a:hlinkClick r:id="rId4" action="ppaction://hlinkpres?slideindex=1&amp;slidetitle="/>
              </a:rPr>
              <a:t>http://www.weebly.com/</a:t>
            </a:r>
            <a:endParaRPr lang="en-US" dirty="0"/>
          </a:p>
        </p:txBody>
      </p:sp>
    </p:spTree>
    <p:extLst>
      <p:ext uri="{BB962C8B-B14F-4D97-AF65-F5344CB8AC3E}">
        <p14:creationId xmlns:p14="http://schemas.microsoft.com/office/powerpoint/2010/main" val="1782853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Students at work 2010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77" y="838200"/>
            <a:ext cx="7911432"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43725"/>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Wikis</a:t>
            </a:r>
            <a:endParaRPr lang="en-US" dirty="0"/>
          </a:p>
        </p:txBody>
      </p:sp>
      <p:pic>
        <p:nvPicPr>
          <p:cNvPr id="20482" name="Picture 2"/>
          <p:cNvPicPr>
            <a:picLocks noGrp="1" noChangeAspect="1" noChangeArrowheads="1"/>
          </p:cNvPicPr>
          <p:nvPr>
            <p:ph idx="1"/>
          </p:nvPr>
        </p:nvPicPr>
        <p:blipFill>
          <a:blip r:embed="rId2" cstate="print"/>
          <a:srcRect l="18367" t="22814" r="19388" b="8218"/>
          <a:stretch>
            <a:fillRect/>
          </a:stretch>
        </p:blipFill>
        <p:spPr bwMode="auto">
          <a:xfrm>
            <a:off x="1066800" y="1524000"/>
            <a:ext cx="6360695" cy="3962400"/>
          </a:xfrm>
          <a:prstGeom prst="rect">
            <a:avLst/>
          </a:prstGeom>
          <a:noFill/>
          <a:ln w="9525">
            <a:noFill/>
            <a:miter lim="800000"/>
            <a:headEnd/>
            <a:tailEnd/>
          </a:ln>
        </p:spPr>
      </p:pic>
      <p:sp>
        <p:nvSpPr>
          <p:cNvPr id="5" name="TextBox 4"/>
          <p:cNvSpPr txBox="1"/>
          <p:nvPr/>
        </p:nvSpPr>
        <p:spPr>
          <a:xfrm>
            <a:off x="1066800" y="5821680"/>
            <a:ext cx="3733800" cy="369332"/>
          </a:xfrm>
          <a:prstGeom prst="rect">
            <a:avLst/>
          </a:prstGeom>
          <a:noFill/>
        </p:spPr>
        <p:txBody>
          <a:bodyPr wrap="square" rtlCol="0">
            <a:spAutoFit/>
          </a:bodyPr>
          <a:lstStyle/>
          <a:p>
            <a:r>
              <a:rPr lang="en-US" dirty="0" smtClean="0">
                <a:hlinkClick r:id="rId3" action="ppaction://hlinkpres?slideindex=1&amp;slidetitle="/>
              </a:rPr>
              <a:t>http://www.wikispaces.com/</a:t>
            </a:r>
            <a:endParaRPr lang="en-US" dirty="0"/>
          </a:p>
        </p:txBody>
      </p:sp>
    </p:spTree>
    <p:extLst>
      <p:ext uri="{BB962C8B-B14F-4D97-AF65-F5344CB8AC3E}">
        <p14:creationId xmlns:p14="http://schemas.microsoft.com/office/powerpoint/2010/main" val="1437604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SurveyMonkey</a:t>
            </a:r>
            <a:endParaRPr lang="en-US" dirty="0"/>
          </a:p>
        </p:txBody>
      </p:sp>
      <p:pic>
        <p:nvPicPr>
          <p:cNvPr id="4098" name="Picture 2"/>
          <p:cNvPicPr>
            <a:picLocks noGrp="1" noChangeAspect="1" noChangeArrowheads="1"/>
          </p:cNvPicPr>
          <p:nvPr>
            <p:ph idx="1"/>
          </p:nvPr>
        </p:nvPicPr>
        <p:blipFill>
          <a:blip r:embed="rId2" cstate="print"/>
          <a:srcRect t="20999" r="1020" b="17293"/>
          <a:stretch>
            <a:fillRect/>
          </a:stretch>
        </p:blipFill>
        <p:spPr bwMode="auto">
          <a:xfrm>
            <a:off x="381000" y="1295400"/>
            <a:ext cx="8034130" cy="4114800"/>
          </a:xfrm>
          <a:prstGeom prst="rect">
            <a:avLst/>
          </a:prstGeom>
          <a:noFill/>
          <a:ln w="9525">
            <a:noFill/>
            <a:miter lim="800000"/>
            <a:headEnd/>
            <a:tailEnd/>
          </a:ln>
        </p:spPr>
      </p:pic>
      <p:sp>
        <p:nvSpPr>
          <p:cNvPr id="3" name="TextBox 2"/>
          <p:cNvSpPr txBox="1"/>
          <p:nvPr/>
        </p:nvSpPr>
        <p:spPr>
          <a:xfrm>
            <a:off x="381000" y="6019800"/>
            <a:ext cx="4114800" cy="369332"/>
          </a:xfrm>
          <a:prstGeom prst="rect">
            <a:avLst/>
          </a:prstGeom>
          <a:noFill/>
        </p:spPr>
        <p:txBody>
          <a:bodyPr wrap="square" rtlCol="0">
            <a:spAutoFit/>
          </a:bodyPr>
          <a:lstStyle/>
          <a:p>
            <a:r>
              <a:rPr lang="en-US" dirty="0" smtClean="0">
                <a:hlinkClick r:id="rId3"/>
              </a:rPr>
              <a:t>https://www.surveymonkey.com/</a:t>
            </a:r>
            <a:r>
              <a:rPr lang="en-US" dirty="0" smtClean="0"/>
              <a:t> </a:t>
            </a:r>
            <a:endParaRPr lang="en-US" dirty="0"/>
          </a:p>
        </p:txBody>
      </p:sp>
    </p:spTree>
    <p:extLst>
      <p:ext uri="{BB962C8B-B14F-4D97-AF65-F5344CB8AC3E}">
        <p14:creationId xmlns:p14="http://schemas.microsoft.com/office/powerpoint/2010/main" val="3617942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563562"/>
          </a:xfrm>
        </p:spPr>
        <p:txBody>
          <a:bodyPr>
            <a:normAutofit fontScale="90000"/>
          </a:bodyPr>
          <a:lstStyle/>
          <a:p>
            <a:r>
              <a:rPr lang="en-US" dirty="0" err="1" smtClean="0"/>
              <a:t>Prezi</a:t>
            </a:r>
            <a:endParaRPr lang="en-US" dirty="0"/>
          </a:p>
        </p:txBody>
      </p:sp>
      <p:pic>
        <p:nvPicPr>
          <p:cNvPr id="13314" name="Picture 2"/>
          <p:cNvPicPr>
            <a:picLocks noGrp="1" noChangeAspect="1" noChangeArrowheads="1"/>
          </p:cNvPicPr>
          <p:nvPr>
            <p:ph idx="1"/>
          </p:nvPr>
        </p:nvPicPr>
        <p:blipFill>
          <a:blip r:embed="rId2" cstate="print"/>
          <a:srcRect l="15306" t="22814" r="22449" b="8218"/>
          <a:stretch>
            <a:fillRect/>
          </a:stretch>
        </p:blipFill>
        <p:spPr bwMode="auto">
          <a:xfrm>
            <a:off x="609600" y="990600"/>
            <a:ext cx="7184858" cy="4267200"/>
          </a:xfrm>
          <a:prstGeom prst="rect">
            <a:avLst/>
          </a:prstGeom>
          <a:noFill/>
          <a:ln w="9525">
            <a:noFill/>
            <a:miter lim="800000"/>
            <a:headEnd/>
            <a:tailEnd/>
          </a:ln>
        </p:spPr>
      </p:pic>
      <p:sp>
        <p:nvSpPr>
          <p:cNvPr id="5" name="TextBox 4"/>
          <p:cNvSpPr txBox="1"/>
          <p:nvPr/>
        </p:nvSpPr>
        <p:spPr>
          <a:xfrm>
            <a:off x="627017" y="5686699"/>
            <a:ext cx="5867400" cy="646331"/>
          </a:xfrm>
          <a:prstGeom prst="rect">
            <a:avLst/>
          </a:prstGeom>
          <a:noFill/>
        </p:spPr>
        <p:txBody>
          <a:bodyPr wrap="square" rtlCol="0">
            <a:spAutoFit/>
          </a:bodyPr>
          <a:lstStyle/>
          <a:p>
            <a:endParaRPr lang="en-US" dirty="0" smtClean="0">
              <a:hlinkClick r:id=""/>
            </a:endParaRPr>
          </a:p>
          <a:p>
            <a:r>
              <a:rPr lang="en-US" dirty="0" smtClean="0">
                <a:hlinkClick r:id=""/>
              </a:rPr>
              <a:t>http://prezi.com/-hqxdxzhxviz/teaching-for-the-future/</a:t>
            </a:r>
            <a:endParaRPr lang="en-US" dirty="0" smtClean="0"/>
          </a:p>
        </p:txBody>
      </p:sp>
      <p:sp>
        <p:nvSpPr>
          <p:cNvPr id="6" name="TextBox 5"/>
          <p:cNvSpPr txBox="1"/>
          <p:nvPr/>
        </p:nvSpPr>
        <p:spPr>
          <a:xfrm>
            <a:off x="609600" y="5448301"/>
            <a:ext cx="5638800" cy="381000"/>
          </a:xfrm>
          <a:prstGeom prst="rect">
            <a:avLst/>
          </a:prstGeom>
          <a:noFill/>
        </p:spPr>
        <p:txBody>
          <a:bodyPr wrap="square" rtlCol="0">
            <a:spAutoFit/>
          </a:bodyPr>
          <a:lstStyle/>
          <a:p>
            <a:r>
              <a:rPr lang="en-US" dirty="0" smtClean="0">
                <a:hlinkClick r:id="rId3" action="ppaction://hlinkpres?slideindex=1&amp;slidetitle="/>
              </a:rPr>
              <a:t>http://prezi.com/</a:t>
            </a:r>
            <a:endParaRPr lang="en-US" dirty="0"/>
          </a:p>
        </p:txBody>
      </p:sp>
    </p:spTree>
    <p:extLst>
      <p:ext uri="{BB962C8B-B14F-4D97-AF65-F5344CB8AC3E}">
        <p14:creationId xmlns:p14="http://schemas.microsoft.com/office/powerpoint/2010/main" val="3026318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Engagement</a:t>
            </a:r>
            <a:endParaRPr lang="en-US" dirty="0"/>
          </a:p>
        </p:txBody>
      </p:sp>
      <p:sp>
        <p:nvSpPr>
          <p:cNvPr id="3" name="Rectangle 2"/>
          <p:cNvSpPr/>
          <p:nvPr/>
        </p:nvSpPr>
        <p:spPr>
          <a:xfrm>
            <a:off x="457200" y="1295400"/>
            <a:ext cx="7620000" cy="5016758"/>
          </a:xfrm>
          <a:prstGeom prst="rect">
            <a:avLst/>
          </a:prstGeom>
        </p:spPr>
        <p:txBody>
          <a:bodyPr wrap="square">
            <a:spAutoFit/>
          </a:bodyPr>
          <a:lstStyle/>
          <a:p>
            <a:r>
              <a:rPr lang="en-US" sz="3200" dirty="0" smtClean="0"/>
              <a:t>Below are some examples of online engagement:</a:t>
            </a:r>
          </a:p>
          <a:p>
            <a:pPr marL="285750" indent="-285750">
              <a:buFont typeface="Arial" pitchFamily="34" charset="0"/>
              <a:buChar char="•"/>
            </a:pPr>
            <a:r>
              <a:rPr lang="en-US" sz="3200" dirty="0" smtClean="0"/>
              <a:t>Online discussions</a:t>
            </a:r>
          </a:p>
          <a:p>
            <a:pPr marL="285750" indent="-285750">
              <a:buFont typeface="Arial" pitchFamily="34" charset="0"/>
              <a:buChar char="•"/>
            </a:pPr>
            <a:r>
              <a:rPr lang="en-US" sz="3200" dirty="0" smtClean="0"/>
              <a:t>Case studies</a:t>
            </a:r>
          </a:p>
          <a:p>
            <a:pPr marL="285750" indent="-285750">
              <a:buFont typeface="Arial" pitchFamily="34" charset="0"/>
              <a:buChar char="•"/>
            </a:pPr>
            <a:r>
              <a:rPr lang="en-US" sz="3200" dirty="0" smtClean="0"/>
              <a:t>Online tests/quizzes</a:t>
            </a:r>
          </a:p>
          <a:p>
            <a:pPr marL="285750" indent="-285750">
              <a:buFont typeface="Arial" pitchFamily="34" charset="0"/>
              <a:buChar char="•"/>
            </a:pPr>
            <a:r>
              <a:rPr lang="en-US" sz="3200" dirty="0" smtClean="0"/>
              <a:t>Practice exercises</a:t>
            </a:r>
          </a:p>
          <a:p>
            <a:pPr marL="285750" indent="-285750">
              <a:buFont typeface="Arial" pitchFamily="34" charset="0"/>
              <a:buChar char="•"/>
            </a:pPr>
            <a:r>
              <a:rPr lang="en-US" sz="3200" dirty="0" smtClean="0"/>
              <a:t>Virtual tutorials or labs</a:t>
            </a:r>
          </a:p>
          <a:p>
            <a:pPr marL="285750" indent="-285750">
              <a:buFont typeface="Arial" pitchFamily="34" charset="0"/>
              <a:buChar char="•"/>
            </a:pPr>
            <a:r>
              <a:rPr lang="en-US" sz="3200" dirty="0" smtClean="0"/>
              <a:t>Essays (submit online)</a:t>
            </a:r>
          </a:p>
          <a:p>
            <a:pPr marL="285750" indent="-285750">
              <a:buFont typeface="Arial" pitchFamily="34" charset="0"/>
              <a:buChar char="•"/>
            </a:pPr>
            <a:r>
              <a:rPr lang="en-US" sz="3200" dirty="0" smtClean="0"/>
              <a:t>Online literature searches</a:t>
            </a:r>
          </a:p>
          <a:p>
            <a:pPr marL="285750" indent="-285750">
              <a:buFont typeface="Arial" pitchFamily="34" charset="0"/>
              <a:buChar char="•"/>
            </a:pPr>
            <a:r>
              <a:rPr lang="en-US" sz="3200" dirty="0" smtClean="0"/>
              <a:t>Simulations</a:t>
            </a:r>
            <a:endParaRPr lang="en-US" sz="3200" dirty="0"/>
          </a:p>
        </p:txBody>
      </p:sp>
    </p:spTree>
    <p:extLst>
      <p:ext uri="{BB962C8B-B14F-4D97-AF65-F5344CB8AC3E}">
        <p14:creationId xmlns:p14="http://schemas.microsoft.com/office/powerpoint/2010/main" val="2950186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Pedagogical Reasons for Online Engagement</a:t>
            </a:r>
            <a:endParaRPr lang="en-US" dirty="0"/>
          </a:p>
        </p:txBody>
      </p:sp>
      <p:sp>
        <p:nvSpPr>
          <p:cNvPr id="3" name="Rectangle 2"/>
          <p:cNvSpPr/>
          <p:nvPr/>
        </p:nvSpPr>
        <p:spPr>
          <a:xfrm>
            <a:off x="468084" y="1524000"/>
            <a:ext cx="7717971" cy="5262979"/>
          </a:xfrm>
          <a:prstGeom prst="rect">
            <a:avLst/>
          </a:prstGeom>
        </p:spPr>
        <p:txBody>
          <a:bodyPr wrap="square">
            <a:spAutoFit/>
          </a:bodyPr>
          <a:lstStyle/>
          <a:p>
            <a:pPr marL="342900" indent="-342900">
              <a:buFont typeface="Arial" pitchFamily="34" charset="0"/>
              <a:buChar char="•"/>
            </a:pPr>
            <a:r>
              <a:rPr lang="en-US" sz="2800" dirty="0" smtClean="0"/>
              <a:t>Allow for new types of assignments. </a:t>
            </a:r>
          </a:p>
          <a:p>
            <a:pPr marL="342900" indent="-342900">
              <a:buFont typeface="Arial" pitchFamily="34" charset="0"/>
              <a:buChar char="•"/>
            </a:pPr>
            <a:r>
              <a:rPr lang="en-US" sz="2800" dirty="0" smtClean="0"/>
              <a:t>Refocus classroom time. </a:t>
            </a:r>
          </a:p>
          <a:p>
            <a:pPr marL="342900" indent="-342900">
              <a:buFont typeface="Arial" pitchFamily="34" charset="0"/>
              <a:buChar char="•"/>
            </a:pPr>
            <a:r>
              <a:rPr lang="en-US" sz="2800" dirty="0" smtClean="0"/>
              <a:t>Allow for collaboration. </a:t>
            </a:r>
          </a:p>
          <a:p>
            <a:pPr marL="342900" indent="-342900">
              <a:buFont typeface="Arial" pitchFamily="34" charset="0"/>
              <a:buChar char="•"/>
            </a:pPr>
            <a:r>
              <a:rPr lang="en-US" sz="2800" dirty="0" smtClean="0"/>
              <a:t>Encourage reluctant participants. </a:t>
            </a:r>
          </a:p>
          <a:p>
            <a:pPr marL="342900" indent="-342900">
              <a:buFont typeface="Arial" pitchFamily="34" charset="0"/>
              <a:buChar char="•"/>
            </a:pPr>
            <a:r>
              <a:rPr lang="en-US" sz="2800" dirty="0" smtClean="0"/>
              <a:t>Accommodate different learning styles and levels. </a:t>
            </a:r>
          </a:p>
          <a:p>
            <a:pPr marL="342900" indent="-342900">
              <a:buFont typeface="Arial" pitchFamily="34" charset="0"/>
              <a:buChar char="•"/>
            </a:pPr>
            <a:r>
              <a:rPr lang="en-US" sz="2800" dirty="0" smtClean="0"/>
              <a:t>Give instant feedback to students. </a:t>
            </a:r>
          </a:p>
          <a:p>
            <a:pPr marL="342900" indent="-342900">
              <a:buFont typeface="Arial" pitchFamily="34" charset="0"/>
              <a:buChar char="•"/>
            </a:pPr>
            <a:r>
              <a:rPr lang="en-US" sz="2800" dirty="0" smtClean="0"/>
              <a:t>Archive course information. </a:t>
            </a:r>
          </a:p>
          <a:p>
            <a:pPr marL="342900" indent="-342900">
              <a:buFont typeface="Arial" pitchFamily="34" charset="0"/>
              <a:buChar char="•"/>
            </a:pPr>
            <a:r>
              <a:rPr lang="en-US" sz="2800" dirty="0" smtClean="0"/>
              <a:t>Deliver online or distance education courses. </a:t>
            </a:r>
          </a:p>
          <a:p>
            <a:pPr marL="342900" indent="-342900">
              <a:buFont typeface="Arial" pitchFamily="34" charset="0"/>
              <a:buChar char="•"/>
            </a:pPr>
            <a:r>
              <a:rPr lang="en-US" sz="2800" dirty="0" smtClean="0"/>
              <a:t>Provide students with transferable skills for other courses and in their careers. </a:t>
            </a:r>
          </a:p>
          <a:p>
            <a:pPr marL="342900" indent="-342900">
              <a:buFont typeface="Arial" pitchFamily="34" charset="0"/>
              <a:buChar char="•"/>
            </a:pPr>
            <a:r>
              <a:rPr lang="en-US" sz="2800" dirty="0" smtClean="0"/>
              <a:t>Be environmentally friendly. </a:t>
            </a:r>
            <a:endParaRPr lang="en-US" sz="2800" dirty="0"/>
          </a:p>
        </p:txBody>
      </p:sp>
    </p:spTree>
    <p:extLst>
      <p:ext uri="{BB962C8B-B14F-4D97-AF65-F5344CB8AC3E}">
        <p14:creationId xmlns:p14="http://schemas.microsoft.com/office/powerpoint/2010/main" val="2399577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Can it be blended?</a:t>
            </a:r>
          </a:p>
        </p:txBody>
      </p:sp>
      <p:graphicFrame>
        <p:nvGraphicFramePr>
          <p:cNvPr id="33951" name="Group 159"/>
          <p:cNvGraphicFramePr>
            <a:graphicFrameLocks noGrp="1"/>
          </p:cNvGraphicFramePr>
          <p:nvPr>
            <p:extLst>
              <p:ext uri="{D42A27DB-BD31-4B8C-83A1-F6EECF244321}">
                <p14:modId xmlns:p14="http://schemas.microsoft.com/office/powerpoint/2010/main" val="3125225847"/>
              </p:ext>
            </p:extLst>
          </p:nvPr>
        </p:nvGraphicFramePr>
        <p:xfrm>
          <a:off x="457200" y="1676400"/>
          <a:ext cx="7772400" cy="4279138"/>
        </p:xfrm>
        <a:graphic>
          <a:graphicData uri="http://schemas.openxmlformats.org/drawingml/2006/table">
            <a:tbl>
              <a:tblPr/>
              <a:tblGrid>
                <a:gridCol w="1925273"/>
                <a:gridCol w="1853967"/>
                <a:gridCol w="1996580"/>
                <a:gridCol w="1996580"/>
              </a:tblGrid>
              <a:tr h="10795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1600" b="1" i="0" u="none" strike="noStrike" cap="none" normalizeH="0" baseline="0" dirty="0" smtClean="0">
                          <a:ln>
                            <a:noFill/>
                          </a:ln>
                          <a:solidFill>
                            <a:srgbClr val="336699"/>
                          </a:solidFill>
                          <a:effectLst/>
                          <a:latin typeface="Arial" charset="0"/>
                        </a:rPr>
                        <a:t>F2F assignment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1600" b="1" i="0" u="none" strike="noStrike" cap="none" normalizeH="0" baseline="0" smtClean="0">
                          <a:ln>
                            <a:noFill/>
                          </a:ln>
                          <a:solidFill>
                            <a:srgbClr val="336699"/>
                          </a:solidFill>
                          <a:effectLst/>
                          <a:latin typeface="Arial" charset="0"/>
                        </a:rPr>
                        <a:t>List what you can switch from F2F to Online delivery.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1600" b="1" i="0" u="none" strike="noStrike" cap="none" normalizeH="0" baseline="0" dirty="0" smtClean="0">
                          <a:ln>
                            <a:noFill/>
                          </a:ln>
                          <a:solidFill>
                            <a:srgbClr val="336699"/>
                          </a:solidFill>
                          <a:effectLst/>
                          <a:latin typeface="Arial" charset="0"/>
                        </a:rPr>
                        <a:t>How would you ensure students achieve at least the same learning outcomes? Could you increase the rigor?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GB" sz="1600" b="1" i="0" u="none" strike="noStrike" cap="none" normalizeH="0" baseline="0" dirty="0" smtClean="0">
                          <a:ln>
                            <a:noFill/>
                          </a:ln>
                          <a:solidFill>
                            <a:srgbClr val="336699"/>
                          </a:solidFill>
                          <a:effectLst/>
                          <a:latin typeface="Arial" charset="0"/>
                        </a:rPr>
                        <a:t>What is the rationale for switching to online delivery?</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lang="en-US" sz="1600" dirty="0" smtClean="0"/>
                        <a:t>(There should be a clear pedagogical reason for doing so.)</a:t>
                      </a:r>
                      <a:endParaRPr kumimoji="0" lang="en-GB" sz="1600" b="1" i="0" u="none" strike="noStrike" cap="none" normalizeH="0" baseline="0" dirty="0" smtClean="0">
                        <a:ln>
                          <a:noFill/>
                        </a:ln>
                        <a:solidFill>
                          <a:srgbClr val="336699"/>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4320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GB" sz="1600" b="1" i="0" u="none" strike="noStrike" cap="none" normalizeH="0" baseline="0" dirty="0" smtClean="0">
                        <a:ln>
                          <a:noFill/>
                        </a:ln>
                        <a:solidFill>
                          <a:srgbClr val="336699"/>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GB" sz="1600" b="1" i="0" u="none" strike="noStrike" cap="none" normalizeH="0" baseline="0" smtClean="0">
                        <a:ln>
                          <a:noFill/>
                        </a:ln>
                        <a:solidFill>
                          <a:srgbClr val="336699"/>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GB" sz="1600" b="1" i="0" u="none" strike="noStrike" cap="none" normalizeH="0" baseline="0" smtClean="0">
                        <a:ln>
                          <a:noFill/>
                        </a:ln>
                        <a:solidFill>
                          <a:srgbClr val="336699"/>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GB" sz="1600" b="1" i="0" u="none" strike="noStrike" cap="none" normalizeH="0" baseline="0" dirty="0" smtClean="0">
                        <a:ln>
                          <a:noFill/>
                        </a:ln>
                        <a:solidFill>
                          <a:srgbClr val="336699"/>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34013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fltVal val="0"/>
                                          </p:val>
                                        </p:tav>
                                        <p:tav tm="100000">
                                          <p:val>
                                            <p:strVal val="#ppt_w"/>
                                          </p:val>
                                        </p:tav>
                                      </p:tavLst>
                                    </p:anim>
                                    <p:anim calcmode="lin" valueType="num">
                                      <p:cBhvr>
                                        <p:cTn id="8" dur="1000" fill="hold"/>
                                        <p:tgtEl>
                                          <p:spTgt spid="33794"/>
                                        </p:tgtEl>
                                        <p:attrNameLst>
                                          <p:attrName>ppt_h</p:attrName>
                                        </p:attrNameLst>
                                      </p:cBhvr>
                                      <p:tavLst>
                                        <p:tav tm="0">
                                          <p:val>
                                            <p:fltVal val="0"/>
                                          </p:val>
                                        </p:tav>
                                        <p:tav tm="100000">
                                          <p:val>
                                            <p:strVal val="#ppt_h"/>
                                          </p:val>
                                        </p:tav>
                                      </p:tavLst>
                                    </p:anim>
                                    <p:anim calcmode="lin" valueType="num">
                                      <p:cBhvr>
                                        <p:cTn id="9" dur="1000" fill="hold"/>
                                        <p:tgtEl>
                                          <p:spTgt spid="337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33951"/>
                                        </p:tgtEl>
                                        <p:attrNameLst>
                                          <p:attrName>style.visibility</p:attrName>
                                        </p:attrNameLst>
                                      </p:cBhvr>
                                      <p:to>
                                        <p:strVal val="visible"/>
                                      </p:to>
                                    </p:set>
                                    <p:anim calcmode="lin" valueType="num">
                                      <p:cBhvr additive="base">
                                        <p:cTn id="15" dur="500" fill="hold"/>
                                        <p:tgtEl>
                                          <p:spTgt spid="33951"/>
                                        </p:tgtEl>
                                        <p:attrNameLst>
                                          <p:attrName>ppt_x</p:attrName>
                                        </p:attrNameLst>
                                      </p:cBhvr>
                                      <p:tavLst>
                                        <p:tav tm="0">
                                          <p:val>
                                            <p:strVal val="0-#ppt_w/2"/>
                                          </p:val>
                                        </p:tav>
                                        <p:tav tm="100000">
                                          <p:val>
                                            <p:strVal val="#ppt_x"/>
                                          </p:val>
                                        </p:tav>
                                      </p:tavLst>
                                    </p:anim>
                                    <p:anim calcmode="lin" valueType="num">
                                      <p:cBhvr additive="base">
                                        <p:cTn id="16" dur="500" fill="hold"/>
                                        <p:tgtEl>
                                          <p:spTgt spid="33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lstStyle/>
          <a:p>
            <a:pPr marL="114300" indent="0">
              <a:buNone/>
            </a:pPr>
            <a:r>
              <a:rPr lang="en-US" dirty="0" smtClean="0"/>
              <a:t>Dr. </a:t>
            </a:r>
            <a:r>
              <a:rPr lang="en-US" dirty="0" err="1" smtClean="0"/>
              <a:t>Tamerin</a:t>
            </a:r>
            <a:r>
              <a:rPr lang="en-US" dirty="0" smtClean="0"/>
              <a:t> </a:t>
            </a:r>
            <a:r>
              <a:rPr lang="en-US" dirty="0" err="1" smtClean="0"/>
              <a:t>Capellino</a:t>
            </a:r>
            <a:endParaRPr lang="en-US" dirty="0" smtClean="0"/>
          </a:p>
          <a:p>
            <a:pPr marL="114300" indent="0">
              <a:buNone/>
            </a:pPr>
            <a:r>
              <a:rPr lang="en-US" dirty="0" smtClean="0">
                <a:hlinkClick r:id="rId2"/>
              </a:rPr>
              <a:t>capellin@brandman.edu</a:t>
            </a:r>
            <a:endParaRPr lang="en-US" dirty="0" smtClean="0"/>
          </a:p>
          <a:p>
            <a:pPr marL="114300" indent="0">
              <a:buNone/>
            </a:pPr>
            <a:r>
              <a:rPr lang="en-US" dirty="0" smtClean="0">
                <a:hlinkClick r:id="rId3"/>
              </a:rPr>
              <a:t>tcapellino@verizon.net</a:t>
            </a:r>
            <a:endParaRPr lang="en-US" dirty="0" smtClean="0"/>
          </a:p>
          <a:p>
            <a:pPr marL="114300" indent="0">
              <a:buNone/>
            </a:pPr>
            <a:endParaRPr lang="en-US" dirty="0"/>
          </a:p>
          <a:p>
            <a:pPr marL="114300" indent="0">
              <a:buNone/>
            </a:pPr>
            <a:r>
              <a:rPr lang="en-US" dirty="0" smtClean="0"/>
              <a:t>Drtamerincapellino.weebly.com (website)</a:t>
            </a:r>
            <a:endParaRPr lang="en-US" dirty="0"/>
          </a:p>
        </p:txBody>
      </p:sp>
    </p:spTree>
    <p:extLst>
      <p:ext uri="{BB962C8B-B14F-4D97-AF65-F5344CB8AC3E}">
        <p14:creationId xmlns:p14="http://schemas.microsoft.com/office/powerpoint/2010/main" val="2238887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Resources/Links</a:t>
            </a:r>
            <a:endParaRPr lang="en-US" dirty="0"/>
          </a:p>
        </p:txBody>
      </p:sp>
      <p:sp>
        <p:nvSpPr>
          <p:cNvPr id="3" name="Content Placeholder 2"/>
          <p:cNvSpPr>
            <a:spLocks noGrp="1"/>
          </p:cNvSpPr>
          <p:nvPr>
            <p:ph idx="1"/>
          </p:nvPr>
        </p:nvSpPr>
        <p:spPr/>
        <p:txBody>
          <a:bodyPr/>
          <a:lstStyle/>
          <a:p>
            <a:pPr marL="114300" indent="0">
              <a:buNone/>
            </a:pPr>
            <a:r>
              <a:rPr lang="en-US" dirty="0">
                <a:hlinkClick r:id="rId2"/>
              </a:rPr>
              <a:t>http://www.insidehighered.com/news/2013/01/08/survey-finds-online-enrollments-slow-continue-grow#ixzz2Rnwp1M3C</a:t>
            </a:r>
            <a:r>
              <a:rPr lang="en-US" dirty="0"/>
              <a:t> </a:t>
            </a:r>
            <a:br>
              <a:rPr lang="en-US" dirty="0"/>
            </a:br>
            <a:r>
              <a:rPr lang="en-US" dirty="0"/>
              <a:t/>
            </a:r>
            <a:br>
              <a:rPr lang="en-US" dirty="0"/>
            </a:br>
            <a:r>
              <a:rPr lang="en-US" dirty="0">
                <a:hlinkClick r:id="rId3"/>
              </a:rPr>
              <a:t>http://sloanconsortium.org</a:t>
            </a:r>
            <a:r>
              <a:rPr lang="en-US" dirty="0" smtClean="0">
                <a:hlinkClick r:id="rId3"/>
              </a:rPr>
              <a:t>/</a:t>
            </a:r>
            <a:r>
              <a:rPr lang="en-US" dirty="0" smtClean="0"/>
              <a:t> </a:t>
            </a:r>
          </a:p>
          <a:p>
            <a:pPr marL="114300" indent="0">
              <a:buNone/>
            </a:pPr>
            <a:endParaRPr lang="en-US" dirty="0"/>
          </a:p>
          <a:p>
            <a:pPr marL="114300" indent="0">
              <a:buNone/>
            </a:pPr>
            <a:r>
              <a:rPr lang="en-US" dirty="0">
                <a:hlinkClick r:id="rId4"/>
              </a:rPr>
              <a:t>http://edudemic.com/2010/07/the-100-best-and-free-online-learning-tools</a:t>
            </a:r>
            <a:r>
              <a:rPr lang="en-US" dirty="0" smtClean="0">
                <a:hlinkClick r:id="rId4"/>
              </a:rPr>
              <a:t>/</a:t>
            </a:r>
            <a:r>
              <a:rPr lang="en-US" dirty="0" smtClean="0"/>
              <a:t> </a:t>
            </a:r>
            <a:endParaRPr lang="en-US" dirty="0"/>
          </a:p>
          <a:p>
            <a:pPr marL="114300" indent="0">
              <a:buNone/>
            </a:pPr>
            <a:endParaRPr lang="en-US" dirty="0"/>
          </a:p>
        </p:txBody>
      </p:sp>
    </p:spTree>
    <p:extLst>
      <p:ext uri="{BB962C8B-B14F-4D97-AF65-F5344CB8AC3E}">
        <p14:creationId xmlns:p14="http://schemas.microsoft.com/office/powerpoint/2010/main" val="2603793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is </a:t>
            </a:r>
            <a:r>
              <a:rPr lang="en-US" dirty="0" smtClean="0"/>
              <a:t>Blended Teaching &amp; Learning?</a:t>
            </a:r>
            <a:endParaRPr lang="en-US" dirty="0"/>
          </a:p>
        </p:txBody>
      </p:sp>
      <p:sp>
        <p:nvSpPr>
          <p:cNvPr id="3" name="Content Placeholder 2"/>
          <p:cNvSpPr>
            <a:spLocks noGrp="1"/>
          </p:cNvSpPr>
          <p:nvPr>
            <p:ph idx="1"/>
          </p:nvPr>
        </p:nvSpPr>
        <p:spPr>
          <a:xfrm>
            <a:off x="304800" y="1600200"/>
            <a:ext cx="6781800" cy="4525963"/>
          </a:xfrm>
        </p:spPr>
        <p:txBody>
          <a:bodyPr>
            <a:normAutofit/>
          </a:bodyPr>
          <a:lstStyle/>
          <a:p>
            <a:pPr>
              <a:buClr>
                <a:schemeClr val="accent2">
                  <a:lumMod val="60000"/>
                  <a:lumOff val="40000"/>
                </a:schemeClr>
              </a:buClr>
            </a:pPr>
            <a:r>
              <a:rPr lang="en-US" sz="2800" dirty="0" smtClean="0"/>
              <a:t>Incorporates the best of face-to-face learning and online strategies.</a:t>
            </a:r>
          </a:p>
          <a:p>
            <a:pPr>
              <a:buClr>
                <a:schemeClr val="accent2">
                  <a:lumMod val="60000"/>
                  <a:lumOff val="40000"/>
                </a:schemeClr>
              </a:buClr>
            </a:pPr>
            <a:endParaRPr lang="en-US" sz="2800" dirty="0" smtClean="0"/>
          </a:p>
          <a:p>
            <a:pPr>
              <a:buClr>
                <a:schemeClr val="accent2">
                  <a:lumMod val="60000"/>
                  <a:lumOff val="40000"/>
                </a:schemeClr>
              </a:buClr>
            </a:pPr>
            <a:r>
              <a:rPr lang="en-US" sz="2800" dirty="0" smtClean="0"/>
              <a:t>Blending is not new. Teachers have always blended their methods.</a:t>
            </a:r>
          </a:p>
          <a:p>
            <a:pPr>
              <a:buClr>
                <a:schemeClr val="accent2">
                  <a:lumMod val="60000"/>
                  <a:lumOff val="40000"/>
                </a:schemeClr>
              </a:buClr>
            </a:pPr>
            <a:endParaRPr lang="en-US" sz="2800" dirty="0" smtClean="0"/>
          </a:p>
          <a:p>
            <a:pPr>
              <a:buClr>
                <a:schemeClr val="accent2">
                  <a:lumMod val="60000"/>
                  <a:lumOff val="40000"/>
                </a:schemeClr>
              </a:buClr>
            </a:pPr>
            <a:r>
              <a:rPr lang="en-US" sz="2800" b="1" u="sng" dirty="0" smtClean="0"/>
              <a:t>Guiding Principle</a:t>
            </a:r>
            <a:r>
              <a:rPr lang="en-US" sz="2800" dirty="0" smtClean="0"/>
              <a:t>: </a:t>
            </a:r>
            <a:r>
              <a:rPr lang="en-US" sz="2800" b="1" dirty="0" smtClean="0">
                <a:solidFill>
                  <a:srgbClr val="FF0000"/>
                </a:solidFill>
              </a:rPr>
              <a:t>Use the right tool, in the right situation, for the right purpose</a:t>
            </a:r>
            <a:r>
              <a:rPr lang="en-US" sz="2800" b="1" dirty="0" smtClean="0">
                <a:solidFill>
                  <a:srgbClr val="FFFF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334" y="1371600"/>
            <a:ext cx="2328666" cy="3124200"/>
          </a:xfrm>
          <a:prstGeom prst="rect">
            <a:avLst/>
          </a:prstGeom>
        </p:spPr>
      </p:pic>
    </p:spTree>
    <p:extLst>
      <p:ext uri="{BB962C8B-B14F-4D97-AF65-F5344CB8AC3E}">
        <p14:creationId xmlns:p14="http://schemas.microsoft.com/office/powerpoint/2010/main" val="427964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i-FI"/>
              <a:t>Definitions</a:t>
            </a:r>
          </a:p>
        </p:txBody>
      </p:sp>
      <p:sp>
        <p:nvSpPr>
          <p:cNvPr id="18435" name="Rectangle 3"/>
          <p:cNvSpPr>
            <a:spLocks noGrp="1" noChangeArrowheads="1"/>
          </p:cNvSpPr>
          <p:nvPr>
            <p:ph type="body" idx="1"/>
          </p:nvPr>
        </p:nvSpPr>
        <p:spPr>
          <a:xfrm>
            <a:off x="685800" y="1524000"/>
            <a:ext cx="7010400" cy="4953000"/>
          </a:xfrm>
        </p:spPr>
        <p:txBody>
          <a:bodyPr>
            <a:normAutofit lnSpcReduction="10000"/>
          </a:bodyPr>
          <a:lstStyle/>
          <a:p>
            <a:r>
              <a:rPr lang="en-GB" sz="2800" dirty="0"/>
              <a:t>“the thoughtful </a:t>
            </a:r>
            <a:r>
              <a:rPr lang="en-GB" sz="2800" dirty="0">
                <a:solidFill>
                  <a:srgbClr val="E5053A"/>
                </a:solidFill>
              </a:rPr>
              <a:t>integration of</a:t>
            </a:r>
            <a:r>
              <a:rPr lang="en-GB" sz="2800" dirty="0"/>
              <a:t> classroom </a:t>
            </a:r>
            <a:r>
              <a:rPr lang="en-GB" sz="2800" dirty="0">
                <a:solidFill>
                  <a:srgbClr val="E5053A"/>
                </a:solidFill>
              </a:rPr>
              <a:t>face-to- face learning</a:t>
            </a:r>
            <a:r>
              <a:rPr lang="en-GB" sz="2800" dirty="0"/>
              <a:t> experiences </a:t>
            </a:r>
            <a:r>
              <a:rPr lang="en-GB" sz="2800" dirty="0">
                <a:solidFill>
                  <a:srgbClr val="E5053A"/>
                </a:solidFill>
              </a:rPr>
              <a:t>with online learning</a:t>
            </a:r>
            <a:r>
              <a:rPr lang="en-GB" sz="2800" dirty="0"/>
              <a:t> experiences” </a:t>
            </a:r>
          </a:p>
          <a:p>
            <a:r>
              <a:rPr lang="en-GB" sz="2800" dirty="0"/>
              <a:t> “Blended learning combines online with face-to-face learning. The goal of blended learning is to provide </a:t>
            </a:r>
            <a:r>
              <a:rPr lang="en-GB" sz="2800" dirty="0">
                <a:solidFill>
                  <a:srgbClr val="E5053A"/>
                </a:solidFill>
              </a:rPr>
              <a:t>the most efficient and effective instruction experience by combining delivery modalities</a:t>
            </a:r>
            <a:r>
              <a:rPr lang="en-GB" sz="2800" dirty="0"/>
              <a:t>”. </a:t>
            </a:r>
          </a:p>
          <a:p>
            <a:r>
              <a:rPr lang="en-GB" sz="2800" dirty="0"/>
              <a:t> </a:t>
            </a:r>
            <a:r>
              <a:rPr lang="en-US" sz="2800" dirty="0"/>
              <a:t>“Blended learning - mixed mode or hybrid - learning is the integration of face-to-face (F2F) learning with online learning activities”</a:t>
            </a:r>
            <a:r>
              <a:rPr lang="en-GB" sz="2800" dirty="0"/>
              <a:t> </a:t>
            </a:r>
            <a:endParaRPr lang="fi-FI" sz="2800" dirty="0"/>
          </a:p>
        </p:txBody>
      </p:sp>
    </p:spTree>
    <p:extLst>
      <p:ext uri="{BB962C8B-B14F-4D97-AF65-F5344CB8AC3E}">
        <p14:creationId xmlns:p14="http://schemas.microsoft.com/office/powerpoint/2010/main" val="4018622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685800" y="533400"/>
            <a:ext cx="7772400" cy="1143000"/>
          </a:xfrm>
        </p:spPr>
        <p:txBody>
          <a:bodyPr/>
          <a:lstStyle/>
          <a:p>
            <a:pPr eaLnBrk="1" hangingPunct="1">
              <a:defRPr/>
            </a:pPr>
            <a:r>
              <a:rPr lang="en-US">
                <a:effectLst>
                  <a:outerShdw blurRad="38100" dist="38100" dir="2700000" algn="tl">
                    <a:srgbClr val="DDDDDD"/>
                  </a:outerShdw>
                </a:effectLst>
                <a:latin typeface="Verdana" charset="0"/>
              </a:rPr>
              <a:t>21</a:t>
            </a:r>
            <a:r>
              <a:rPr lang="en-US" baseline="30000">
                <a:effectLst>
                  <a:outerShdw blurRad="38100" dist="38100" dir="2700000" algn="tl">
                    <a:srgbClr val="DDDDDD"/>
                  </a:outerShdw>
                </a:effectLst>
                <a:latin typeface="Verdana" charset="0"/>
              </a:rPr>
              <a:t>st</a:t>
            </a:r>
            <a:r>
              <a:rPr lang="en-US">
                <a:effectLst>
                  <a:outerShdw blurRad="38100" dist="38100" dir="2700000" algn="tl">
                    <a:srgbClr val="DDDDDD"/>
                  </a:outerShdw>
                </a:effectLst>
                <a:latin typeface="Verdana" charset="0"/>
              </a:rPr>
              <a:t> Century Skills</a:t>
            </a:r>
          </a:p>
        </p:txBody>
      </p:sp>
      <p:pic>
        <p:nvPicPr>
          <p:cNvPr id="44035" name="Picture 5" descr="Partnership for 21st Century Skills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6309939"/>
            <a:ext cx="1600200" cy="46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5" descr="D:\My Documents\P21 Framework\P21 Framework Diagram 1207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78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P21_rainbow2(092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1163"/>
            <a:ext cx="7924800"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p:cNvSpPr>
            <a:spLocks noChangeArrowheads="1"/>
          </p:cNvSpPr>
          <p:nvPr/>
        </p:nvSpPr>
        <p:spPr bwMode="auto">
          <a:xfrm>
            <a:off x="2514600" y="381000"/>
            <a:ext cx="381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en-US" altLang="en-US"/>
          </a:p>
        </p:txBody>
      </p:sp>
      <p:sp>
        <p:nvSpPr>
          <p:cNvPr id="2" name="Rectangle 2"/>
          <p:cNvSpPr>
            <a:spLocks noChangeArrowheads="1"/>
          </p:cNvSpPr>
          <p:nvPr/>
        </p:nvSpPr>
        <p:spPr bwMode="auto">
          <a:xfrm>
            <a:off x="685800" y="304800"/>
            <a:ext cx="7772400" cy="1143000"/>
          </a:xfrm>
          <a:prstGeom prst="rect">
            <a:avLst/>
          </a:prstGeom>
          <a:noFill/>
          <a:ln>
            <a:noFill/>
          </a:ln>
          <a:extLst/>
        </p:spPr>
        <p:txBody>
          <a:bodyPr anchor="ctr"/>
          <a:lstStyle/>
          <a:p>
            <a:pPr algn="ctr">
              <a:defRPr/>
            </a:pPr>
            <a:r>
              <a:rPr kumimoji="0" lang="en-US" b="1">
                <a:solidFill>
                  <a:srgbClr val="FF3300"/>
                </a:solidFill>
                <a:effectLst>
                  <a:outerShdw blurRad="38100" dist="38100" dir="2700000" algn="tl">
                    <a:srgbClr val="DDDDDD"/>
                  </a:outerShdw>
                </a:effectLst>
                <a:ea typeface="ＭＳ Ｐゴシック" charset="0"/>
              </a:rPr>
              <a:t>21</a:t>
            </a:r>
            <a:r>
              <a:rPr kumimoji="0" lang="en-US" b="1" baseline="30000">
                <a:solidFill>
                  <a:srgbClr val="FF3300"/>
                </a:solidFill>
                <a:effectLst>
                  <a:outerShdw blurRad="38100" dist="38100" dir="2700000" algn="tl">
                    <a:srgbClr val="DDDDDD"/>
                  </a:outerShdw>
                </a:effectLst>
                <a:ea typeface="ＭＳ Ｐゴシック" charset="0"/>
              </a:rPr>
              <a:t>st</a:t>
            </a:r>
            <a:r>
              <a:rPr kumimoji="0" lang="en-US" b="1">
                <a:solidFill>
                  <a:srgbClr val="FF3300"/>
                </a:solidFill>
                <a:effectLst>
                  <a:outerShdw blurRad="38100" dist="38100" dir="2700000" algn="tl">
                    <a:srgbClr val="DDDDDD"/>
                  </a:outerShdw>
                </a:effectLst>
                <a:ea typeface="ＭＳ Ｐゴシック" charset="0"/>
              </a:rPr>
              <a:t> Century Learning</a:t>
            </a:r>
          </a:p>
        </p:txBody>
      </p:sp>
    </p:spTree>
    <p:extLst>
      <p:ext uri="{BB962C8B-B14F-4D97-AF65-F5344CB8AC3E}">
        <p14:creationId xmlns:p14="http://schemas.microsoft.com/office/powerpoint/2010/main" val="2212209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7620000" cy="11430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fontAlgn="auto">
              <a:spcAft>
                <a:spcPts val="0"/>
              </a:spcAft>
              <a:defRPr/>
            </a:pPr>
            <a:r>
              <a:rPr lang="en-US" dirty="0" smtClean="0"/>
              <a:t>Effects of Technology on </a:t>
            </a:r>
            <a:r>
              <a:rPr lang="en-US" dirty="0" smtClean="0"/>
              <a:t/>
            </a:r>
            <a:br>
              <a:rPr lang="en-US" dirty="0" smtClean="0"/>
            </a:br>
            <a:r>
              <a:rPr lang="en-US" dirty="0" smtClean="0"/>
              <a:t>Classrooms </a:t>
            </a:r>
            <a:r>
              <a:rPr lang="en-US" dirty="0" smtClean="0"/>
              <a:t>&amp; Students</a:t>
            </a:r>
            <a:endParaRPr lang="en-US" dirty="0"/>
          </a:p>
        </p:txBody>
      </p:sp>
      <p:sp>
        <p:nvSpPr>
          <p:cNvPr id="8195" name="Rectangle 3"/>
          <p:cNvSpPr>
            <a:spLocks noGrp="1" noChangeArrowheads="1"/>
          </p:cNvSpPr>
          <p:nvPr>
            <p:ph idx="1"/>
          </p:nvPr>
        </p:nvSpPr>
        <p:spPr>
          <a:xfrm>
            <a:off x="457200" y="1828800"/>
            <a:ext cx="7924800" cy="4267200"/>
          </a:xfrm>
        </p:spPr>
        <p:txBody>
          <a:bodyPr>
            <a:normAutofit fontScale="92500" lnSpcReduction="10000"/>
          </a:bodyPr>
          <a:lstStyle/>
          <a:p>
            <a:pPr marL="365760" indent="-283464" fontAlgn="auto">
              <a:spcAft>
                <a:spcPts val="0"/>
              </a:spcAft>
              <a:buFont typeface="Wingdings 2"/>
              <a:buChar char=""/>
              <a:defRPr/>
            </a:pPr>
            <a:endParaRPr lang="en-US" dirty="0" smtClean="0"/>
          </a:p>
          <a:p>
            <a:pPr marL="539496" indent="-457200">
              <a:buClr>
                <a:schemeClr val="accent2">
                  <a:lumMod val="60000"/>
                  <a:lumOff val="40000"/>
                </a:schemeClr>
              </a:buClr>
              <a:defRPr/>
            </a:pPr>
            <a:r>
              <a:rPr lang="en-US" sz="3200" dirty="0" smtClean="0">
                <a:latin typeface="Times New Roman" pitchFamily="18" charset="0"/>
                <a:cs typeface="Times New Roman" pitchFamily="18" charset="0"/>
              </a:rPr>
              <a:t>Change in </a:t>
            </a:r>
            <a:r>
              <a:rPr lang="en-US" sz="3200" dirty="0" smtClean="0">
                <a:latin typeface="Times New Roman" pitchFamily="18" charset="0"/>
                <a:cs typeface="Times New Roman" pitchFamily="18" charset="0"/>
              </a:rPr>
              <a:t>student </a:t>
            </a:r>
            <a:r>
              <a:rPr lang="en-US" sz="3200" dirty="0" smtClean="0">
                <a:latin typeface="Times New Roman" pitchFamily="18" charset="0"/>
                <a:cs typeface="Times New Roman" pitchFamily="18" charset="0"/>
              </a:rPr>
              <a:t>&amp; </a:t>
            </a:r>
            <a:r>
              <a:rPr lang="en-US" sz="3200" dirty="0" smtClean="0">
                <a:latin typeface="Times New Roman" pitchFamily="18" charset="0"/>
                <a:cs typeface="Times New Roman" pitchFamily="18" charset="0"/>
              </a:rPr>
              <a:t>teacher roles (Students do most of the work. The teacher is a facilitator of learning.)</a:t>
            </a:r>
            <a:endParaRPr lang="en-US" sz="3200" dirty="0" smtClean="0">
              <a:latin typeface="Times New Roman" pitchFamily="18" charset="0"/>
              <a:cs typeface="Times New Roman" pitchFamily="18" charset="0"/>
            </a:endParaRPr>
          </a:p>
          <a:p>
            <a:pPr marL="539496" indent="-457200">
              <a:buClr>
                <a:schemeClr val="accent2">
                  <a:lumMod val="60000"/>
                  <a:lumOff val="40000"/>
                </a:schemeClr>
              </a:buClr>
              <a:defRPr/>
            </a:pPr>
            <a:r>
              <a:rPr lang="en-US" sz="3200" dirty="0" smtClean="0">
                <a:latin typeface="Times New Roman" pitchFamily="18" charset="0"/>
                <a:cs typeface="Times New Roman" pitchFamily="18" charset="0"/>
              </a:rPr>
              <a:t>Increase in student motivation and self esteem</a:t>
            </a:r>
          </a:p>
          <a:p>
            <a:pPr marL="539496" indent="-457200">
              <a:buClr>
                <a:schemeClr val="accent2">
                  <a:lumMod val="60000"/>
                  <a:lumOff val="40000"/>
                </a:schemeClr>
              </a:buClr>
              <a:defRPr/>
            </a:pPr>
            <a:r>
              <a:rPr lang="en-US" sz="3200" dirty="0" smtClean="0">
                <a:latin typeface="Times New Roman" pitchFamily="18" charset="0"/>
                <a:cs typeface="Times New Roman" pitchFamily="18" charset="0"/>
              </a:rPr>
              <a:t>Increase in </a:t>
            </a:r>
            <a:r>
              <a:rPr lang="en-US" sz="3200" dirty="0" smtClean="0">
                <a:latin typeface="Times New Roman" pitchFamily="18" charset="0"/>
                <a:cs typeface="Times New Roman" pitchFamily="18" charset="0"/>
              </a:rPr>
              <a:t>students</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technical skills</a:t>
            </a:r>
            <a:endParaRPr lang="en-US" sz="3200" dirty="0" smtClean="0">
              <a:latin typeface="Times New Roman" pitchFamily="18" charset="0"/>
              <a:cs typeface="Times New Roman" pitchFamily="18" charset="0"/>
            </a:endParaRPr>
          </a:p>
          <a:p>
            <a:pPr marL="539496" indent="-457200">
              <a:buClr>
                <a:schemeClr val="accent2">
                  <a:lumMod val="60000"/>
                  <a:lumOff val="40000"/>
                </a:schemeClr>
              </a:buClr>
              <a:defRPr/>
            </a:pPr>
            <a:r>
              <a:rPr lang="en-US" sz="3200" dirty="0" smtClean="0">
                <a:latin typeface="Times New Roman" pitchFamily="18" charset="0"/>
                <a:cs typeface="Times New Roman" pitchFamily="18" charset="0"/>
              </a:rPr>
              <a:t>Increase in student </a:t>
            </a:r>
            <a:r>
              <a:rPr lang="en-US" sz="3200" dirty="0" smtClean="0">
                <a:latin typeface="Times New Roman" pitchFamily="18" charset="0"/>
                <a:cs typeface="Times New Roman" pitchFamily="18" charset="0"/>
              </a:rPr>
              <a:t>collaboration with </a:t>
            </a:r>
            <a:r>
              <a:rPr lang="en-US" sz="3200" dirty="0" smtClean="0">
                <a:latin typeface="Times New Roman" pitchFamily="18" charset="0"/>
                <a:cs typeface="Times New Roman" pitchFamily="18" charset="0"/>
              </a:rPr>
              <a:t>peers</a:t>
            </a:r>
            <a:endParaRPr lang="en-US" sz="3200" dirty="0" smtClean="0">
              <a:latin typeface="Times New Roman" pitchFamily="18" charset="0"/>
              <a:cs typeface="Times New Roman" pitchFamily="18" charset="0"/>
            </a:endParaRPr>
          </a:p>
          <a:p>
            <a:pPr marL="539496" indent="-457200">
              <a:buClr>
                <a:schemeClr val="accent2">
                  <a:lumMod val="60000"/>
                  <a:lumOff val="40000"/>
                </a:schemeClr>
              </a:buClr>
              <a:defRPr/>
            </a:pPr>
            <a:r>
              <a:rPr lang="en-US" sz="3200" dirty="0" smtClean="0">
                <a:latin typeface="Times New Roman" pitchFamily="18" charset="0"/>
                <a:cs typeface="Times New Roman" pitchFamily="18" charset="0"/>
              </a:rPr>
              <a:t>Improved presentation skills/ </a:t>
            </a:r>
            <a:r>
              <a:rPr lang="en-US" sz="3200" dirty="0" smtClean="0">
                <a:latin typeface="Times New Roman" pitchFamily="18" charset="0"/>
                <a:cs typeface="Times New Roman" pitchFamily="18" charset="0"/>
              </a:rPr>
              <a:t>attention </a:t>
            </a:r>
            <a:r>
              <a:rPr lang="en-US" sz="3200" dirty="0" smtClean="0">
                <a:latin typeface="Times New Roman" pitchFamily="18" charset="0"/>
                <a:cs typeface="Times New Roman" pitchFamily="18" charset="0"/>
              </a:rPr>
              <a:t>to details</a:t>
            </a:r>
            <a:endParaRPr lang="en-US" sz="3200" dirty="0">
              <a:latin typeface="Times New Roman" pitchFamily="18" charset="0"/>
              <a:cs typeface="Times New Roman" pitchFamily="18" charset="0"/>
            </a:endParaRPr>
          </a:p>
        </p:txBody>
      </p:sp>
      <p:sp>
        <p:nvSpPr>
          <p:cNvPr id="4" name="Oval 3"/>
          <p:cNvSpPr/>
          <p:nvPr/>
        </p:nvSpPr>
        <p:spPr bwMode="auto">
          <a:xfrm>
            <a:off x="7696200" y="5562600"/>
            <a:ext cx="914400" cy="838200"/>
          </a:xfrm>
          <a:prstGeom prst="ellipse">
            <a:avLst/>
          </a:prstGeom>
          <a:solidFill>
            <a:schemeClr val="bg2">
              <a:lumMod val="50000"/>
            </a:schemeClr>
          </a:solidFill>
          <a:ln w="9525" cap="flat" cmpd="sng" algn="ctr">
            <a:solidFill>
              <a:schemeClr val="accent1">
                <a:lumMod val="50000"/>
              </a:schemeClr>
            </a:solidFill>
            <a:prstDash val="solid"/>
            <a:round/>
            <a:headEnd type="none" w="med" len="med"/>
            <a:tailEnd type="none" w="med" len="med"/>
          </a:ln>
          <a:effectLst/>
        </p:spPr>
        <p:txBody>
          <a:bodyPr/>
          <a:lstStyle/>
          <a:p>
            <a:pPr eaLnBrk="0" hangingPunct="0">
              <a:defRPr/>
            </a:pPr>
            <a:r>
              <a:rPr lang="en-US" dirty="0">
                <a:solidFill>
                  <a:schemeClr val="tx1"/>
                </a:solidFill>
                <a:latin typeface="+mn-lt"/>
                <a:cs typeface="+mn-cs"/>
              </a:rPr>
              <a:t>  2c</a:t>
            </a:r>
            <a:endParaRPr lang="en-US" dirty="0">
              <a:solidFill>
                <a:schemeClr val="tx1"/>
              </a:solidFill>
              <a:latin typeface="Verdana" pitchFamily="34" charset="0"/>
              <a:cs typeface="+mn-cs"/>
            </a:endParaRPr>
          </a:p>
        </p:txBody>
      </p:sp>
    </p:spTree>
    <p:extLst>
      <p:ext uri="{BB962C8B-B14F-4D97-AF65-F5344CB8AC3E}">
        <p14:creationId xmlns:p14="http://schemas.microsoft.com/office/powerpoint/2010/main" val="1242099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ellin\AppData\Local\Temp\photo-9.JPG"/>
          <p:cNvPicPr>
            <a:picLocks noChangeAspect="1" noChangeArrowheads="1"/>
          </p:cNvPicPr>
          <p:nvPr/>
        </p:nvPicPr>
        <p:blipFill rotWithShape="1">
          <a:blip r:embed="rId2">
            <a:extLst>
              <a:ext uri="{28A0092B-C50C-407E-A947-70E740481C1C}">
                <a14:useLocalDpi xmlns:a14="http://schemas.microsoft.com/office/drawing/2010/main" val="0"/>
              </a:ext>
            </a:extLst>
          </a:blip>
          <a:srcRect l="3311" r="8954"/>
          <a:stretch/>
        </p:blipFill>
        <p:spPr bwMode="auto">
          <a:xfrm>
            <a:off x="-30480" y="6858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49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Chart 3"/>
          <p:cNvGraphicFramePr/>
          <p:nvPr/>
        </p:nvGraphicFramePr>
        <p:xfrm>
          <a:off x="0" y="0"/>
          <a:ext cx="9525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827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1076</TotalTime>
  <Words>948</Words>
  <Application>Microsoft Office PowerPoint</Application>
  <PresentationFormat>On-screen Show (4:3)</PresentationFormat>
  <Paragraphs>196</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Adjacency</vt:lpstr>
      <vt:lpstr>Are You Ready to Blend? Transform Teaching and Learning</vt:lpstr>
      <vt:lpstr>PowerPoint Presentation</vt:lpstr>
      <vt:lpstr>PowerPoint Presentation</vt:lpstr>
      <vt:lpstr>What is Blended Teaching &amp; Learning?</vt:lpstr>
      <vt:lpstr>Definitions</vt:lpstr>
      <vt:lpstr>21st Century Skills</vt:lpstr>
      <vt:lpstr>Effects of Technology on  Classrooms &amp; Students</vt:lpstr>
      <vt:lpstr>PowerPoint Presentation</vt:lpstr>
      <vt:lpstr>PowerPoint Presentation</vt:lpstr>
      <vt:lpstr>Post-Secondary Online Enrollment</vt:lpstr>
      <vt:lpstr>Blended Learning Models</vt:lpstr>
      <vt:lpstr>Where is your classroom on the continuum?</vt:lpstr>
      <vt:lpstr>PowerPoint Presentation</vt:lpstr>
      <vt:lpstr>Lab Rotation Model</vt:lpstr>
      <vt:lpstr>Classroom Rotation Model</vt:lpstr>
      <vt:lpstr>The Flipped Classroom</vt:lpstr>
      <vt:lpstr>Trends</vt:lpstr>
      <vt:lpstr>PowerPoint Presentation</vt:lpstr>
      <vt:lpstr>MOOCs (Massive Open Online Courses)</vt:lpstr>
      <vt:lpstr>MOOCs in Higher Education</vt:lpstr>
      <vt:lpstr>“Learning  To Do”</vt:lpstr>
      <vt:lpstr>Learning Platforms</vt:lpstr>
      <vt:lpstr>PowerPoint Presentation</vt:lpstr>
      <vt:lpstr>PowerPoint Presentation</vt:lpstr>
      <vt:lpstr>PowerPoint Presentation</vt:lpstr>
      <vt:lpstr>Free Tools</vt:lpstr>
      <vt:lpstr>PowerPoint Presentation</vt:lpstr>
      <vt:lpstr>Live Audience Polling</vt:lpstr>
      <vt:lpstr>PowerPoint Presentation</vt:lpstr>
      <vt:lpstr>Wikis</vt:lpstr>
      <vt:lpstr>SurveyMonkey</vt:lpstr>
      <vt:lpstr>Prezi</vt:lpstr>
      <vt:lpstr>Online Engagement</vt:lpstr>
      <vt:lpstr>Pedagogical Reasons for Online Engagement</vt:lpstr>
      <vt:lpstr>Can it be blended?</vt:lpstr>
      <vt:lpstr>Contact Info.</vt:lpstr>
      <vt:lpstr>Resources/Links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41</cp:revision>
  <dcterms:created xsi:type="dcterms:W3CDTF">2013-04-28T22:26:43Z</dcterms:created>
  <dcterms:modified xsi:type="dcterms:W3CDTF">2013-04-29T16:23:34Z</dcterms:modified>
</cp:coreProperties>
</file>