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p:restoredTop sz="94643"/>
  </p:normalViewPr>
  <p:slideViewPr>
    <p:cSldViewPr snapToGrid="0" snapToObjects="1">
      <p:cViewPr varScale="1">
        <p:scale>
          <a:sx n="139" d="100"/>
          <a:sy n="139" d="100"/>
        </p:scale>
        <p:origin x="168"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89265392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1375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72210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062842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94789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61388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4510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74266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1372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0870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49"/>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400"/>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800"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9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800"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900" cy="30789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1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8000"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900"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200" cy="15063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800"/>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100"/>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9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youtube.com/v/haPXxFLQhJI" TargetMode="External"/><Relationship Id="rId4" Type="http://schemas.openxmlformats.org/officeDocument/2006/relationships/image" Target="../media/image1.jp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nami.org/Find-Support/LGBTQ" TargetMode="External"/><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lgbthealth/youth.htm" TargetMode="External"/><Relationship Id="rId4" Type="http://schemas.openxmlformats.org/officeDocument/2006/relationships/hyperlink" Target="http://www.suicidology.org/resources/facts-statistics" TargetMode="External"/><Relationship Id="rId5" Type="http://schemas.openxmlformats.org/officeDocument/2006/relationships/hyperlink" Target="http://yspp.org/about_suicide/statistics.htm"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huffingtonpost.com/2012/06/07/growing-up-lgbt-in-america-hrc-survey_n_1578699.html?ref=gay-voices" TargetMode="External"/><Relationship Id="rId4" Type="http://schemas.openxmlformats.org/officeDocument/2006/relationships/hyperlink" Target="http://www.huffingtonpost.com/2012/06/08/gsas-10-inspiring-high-sc_n_1581159.html?slideshow=true#gallery/230162/0" TargetMode="External"/><Relationship Id="rId5" Type="http://schemas.openxmlformats.org/officeDocument/2006/relationships/hyperlink" Target="https://yvhs-morongousd-ca.schoolloop.com/truecolors" TargetMode="External"/><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www.rainbowaccess.org/index.html" TargetMode="External"/><Relationship Id="rId12" Type="http://schemas.openxmlformats.org/officeDocument/2006/relationships/hyperlink" Target="http://www.thetrevorproject.org/" TargetMode="External"/><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algbtic.org/" TargetMode="External"/><Relationship Id="rId4" Type="http://schemas.openxmlformats.org/officeDocument/2006/relationships/hyperlink" Target="http://www.aglp.org/" TargetMode="External"/><Relationship Id="rId5" Type="http://schemas.openxmlformats.org/officeDocument/2006/relationships/hyperlink" Target="http://www.americanprogress.org/issues/lgbt/view/?tag=lgbt-health" TargetMode="External"/><Relationship Id="rId6" Type="http://schemas.openxmlformats.org/officeDocument/2006/relationships/hyperlink" Target="http://cdn.americanprogress.org/wp-content/uploads/issues/2012/03/pdf/lgbt_substance_abuse.pdf" TargetMode="External"/><Relationship Id="rId7" Type="http://schemas.openxmlformats.org/officeDocument/2006/relationships/hyperlink" Target="http://www.glbtnationalhelpcenter.org/" TargetMode="External"/><Relationship Id="rId8" Type="http://schemas.openxmlformats.org/officeDocument/2006/relationships/hyperlink" Target="http://www.glsen.org/" TargetMode="External"/><Relationship Id="rId9" Type="http://schemas.openxmlformats.org/officeDocument/2006/relationships/hyperlink" Target="NULL" TargetMode="External"/><Relationship Id="rId10" Type="http://schemas.openxmlformats.org/officeDocument/2006/relationships/hyperlink" Target="http://pride-institute.com/programs/lgbt-treat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87900" y="444375"/>
            <a:ext cx="8368200" cy="686100"/>
          </a:xfrm>
          <a:prstGeom prst="rect">
            <a:avLst/>
          </a:prstGeom>
        </p:spPr>
        <p:txBody>
          <a:bodyPr lIns="91425" tIns="91425" rIns="91425" bIns="91425" anchor="b" anchorCtr="0">
            <a:noAutofit/>
          </a:bodyPr>
          <a:lstStyle/>
          <a:p>
            <a:pPr lvl="0">
              <a:spcBef>
                <a:spcPts val="0"/>
              </a:spcBef>
              <a:buNone/>
            </a:pPr>
            <a:endParaRPr/>
          </a:p>
        </p:txBody>
      </p:sp>
      <p:sp>
        <p:nvSpPr>
          <p:cNvPr id="64" name="Shape 64"/>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endParaRPr/>
          </a:p>
        </p:txBody>
      </p:sp>
      <p:sp>
        <p:nvSpPr>
          <p:cNvPr id="65" name="Shape 65" descr="An interview with LBGT teens about coming out, identity and acceptance.  Share, like and subscribe for more videos! Follow me on Tumblr - http://annieoakleyfilms.tumblr.com/  Link to video - https://youtu.be/haPXxFLQhJI" title="INTERVIEWING LGBT HIGH SCHOOLERS">
            <a:hlinkClick r:id="rId3"/>
          </p:cNvPr>
          <p:cNvSpPr/>
          <p:nvPr/>
        </p:nvSpPr>
        <p:spPr>
          <a:xfrm>
            <a:off x="-53725" y="0"/>
            <a:ext cx="9197725" cy="5143500"/>
          </a:xfrm>
          <a:prstGeom prst="rect">
            <a:avLst/>
          </a:prstGeom>
          <a:blipFill>
            <a:blip r:embed="rId4">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265500" y="1209075"/>
            <a:ext cx="4045200" cy="1506300"/>
          </a:xfrm>
          <a:prstGeom prst="rect">
            <a:avLst/>
          </a:prstGeom>
        </p:spPr>
        <p:txBody>
          <a:bodyPr lIns="91425" tIns="91425" rIns="91425" bIns="91425" anchor="b" anchorCtr="0">
            <a:noAutofit/>
          </a:bodyPr>
          <a:lstStyle/>
          <a:p>
            <a:pPr lvl="0">
              <a:spcBef>
                <a:spcPts val="0"/>
              </a:spcBef>
              <a:buNone/>
            </a:pPr>
            <a:r>
              <a:rPr lang="en" sz="4000"/>
              <a:t>LGBTQ+ Mental Health and Suicide</a:t>
            </a:r>
          </a:p>
          <a:p>
            <a:pPr lvl="0">
              <a:spcBef>
                <a:spcPts val="0"/>
              </a:spcBef>
              <a:buNone/>
            </a:pPr>
            <a:endParaRPr/>
          </a:p>
        </p:txBody>
      </p:sp>
      <p:sp>
        <p:nvSpPr>
          <p:cNvPr id="71" name="Shape 71"/>
          <p:cNvSpPr txBox="1">
            <a:spLocks noGrp="1"/>
          </p:cNvSpPr>
          <p:nvPr>
            <p:ph type="subTitle" idx="1"/>
          </p:nvPr>
        </p:nvSpPr>
        <p:spPr>
          <a:xfrm>
            <a:off x="265500" y="2769000"/>
            <a:ext cx="4045200" cy="1345500"/>
          </a:xfrm>
          <a:prstGeom prst="rect">
            <a:avLst/>
          </a:prstGeom>
        </p:spPr>
        <p:txBody>
          <a:bodyPr lIns="91425" tIns="91425" rIns="91425" bIns="91425" anchor="t" anchorCtr="0">
            <a:noAutofit/>
          </a:bodyPr>
          <a:lstStyle/>
          <a:p>
            <a:pPr lvl="0">
              <a:spcBef>
                <a:spcPts val="0"/>
              </a:spcBef>
              <a:buNone/>
            </a:pPr>
            <a:r>
              <a:rPr lang="en" sz="2400">
                <a:latin typeface="Roboto Slab"/>
                <a:ea typeface="Roboto Slab"/>
                <a:cs typeface="Roboto Slab"/>
                <a:sym typeface="Roboto Slab"/>
              </a:rPr>
              <a:t>“Just Because There Isn’t A Label That Fits Exactly Where You Are, Doesn’t Mean YOU Don’t Exist”  </a:t>
            </a:r>
          </a:p>
        </p:txBody>
      </p:sp>
      <p:sp>
        <p:nvSpPr>
          <p:cNvPr id="72" name="Shape 72"/>
          <p:cNvSpPr txBox="1">
            <a:spLocks noGrp="1"/>
          </p:cNvSpPr>
          <p:nvPr>
            <p:ph type="body" idx="2"/>
          </p:nvPr>
        </p:nvSpPr>
        <p:spPr>
          <a:xfrm>
            <a:off x="4939500" y="724200"/>
            <a:ext cx="3837000" cy="3695100"/>
          </a:xfrm>
          <a:prstGeom prst="rect">
            <a:avLst/>
          </a:prstGeom>
        </p:spPr>
        <p:txBody>
          <a:bodyPr lIns="91425" tIns="91425" rIns="91425" bIns="91425" anchor="ctr" anchorCtr="0">
            <a:noAutofit/>
          </a:bodyPr>
          <a:lstStyle/>
          <a:p>
            <a:pPr lvl="0">
              <a:spcBef>
                <a:spcPts val="0"/>
              </a:spcBef>
              <a:buNone/>
            </a:pPr>
            <a:endParaRPr/>
          </a:p>
        </p:txBody>
      </p:sp>
      <p:pic>
        <p:nvPicPr>
          <p:cNvPr id="73" name="Shape 73" descr="Suicide.png"/>
          <p:cNvPicPr preferRelativeResize="0"/>
          <p:nvPr/>
        </p:nvPicPr>
        <p:blipFill>
          <a:blip r:embed="rId3">
            <a:alphaModFix/>
          </a:blip>
          <a:stretch>
            <a:fillRect/>
          </a:stretch>
        </p:blipFill>
        <p:spPr>
          <a:xfrm>
            <a:off x="3433874" y="285750"/>
            <a:ext cx="6816600" cy="4572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LGBTQ+ &amp; Mental Health  </a:t>
            </a:r>
          </a:p>
        </p:txBody>
      </p:sp>
      <p:sp>
        <p:nvSpPr>
          <p:cNvPr id="79" name="Shape 79"/>
          <p:cNvSpPr txBox="1">
            <a:spLocks noGrp="1"/>
          </p:cNvSpPr>
          <p:nvPr>
            <p:ph type="body" idx="1"/>
          </p:nvPr>
        </p:nvSpPr>
        <p:spPr>
          <a:xfrm>
            <a:off x="387900" y="1455675"/>
            <a:ext cx="8368200" cy="3360000"/>
          </a:xfrm>
          <a:prstGeom prst="rect">
            <a:avLst/>
          </a:prstGeom>
        </p:spPr>
        <p:txBody>
          <a:bodyPr lIns="91425" tIns="91425" rIns="91425" bIns="91425" anchor="t" anchorCtr="0">
            <a:noAutofit/>
          </a:bodyPr>
          <a:lstStyle/>
          <a:p>
            <a:pPr lvl="0" rtl="0">
              <a:spcBef>
                <a:spcPts val="0"/>
              </a:spcBef>
              <a:spcAft>
                <a:spcPts val="0"/>
              </a:spcAft>
              <a:buNone/>
            </a:pPr>
            <a:r>
              <a:rPr lang="en">
                <a:latin typeface="Arial"/>
                <a:ea typeface="Arial"/>
                <a:cs typeface="Arial"/>
                <a:sym typeface="Arial"/>
              </a:rPr>
              <a:t>Lesbian. Gay. Bisexual. Transgender. Queer.</a:t>
            </a:r>
          </a:p>
          <a:p>
            <a:pPr marL="457200" lvl="0" indent="-298450" rtl="0">
              <a:spcBef>
                <a:spcPts val="0"/>
              </a:spcBef>
              <a:spcAft>
                <a:spcPts val="0"/>
              </a:spcAft>
              <a:buSzPct val="100000"/>
              <a:buFont typeface="Arial"/>
              <a:buAutoNum type="arabicPeriod"/>
            </a:pPr>
            <a:r>
              <a:rPr lang="en" sz="1100">
                <a:latin typeface="Arial"/>
                <a:ea typeface="Arial"/>
                <a:cs typeface="Arial"/>
                <a:sym typeface="Arial"/>
              </a:rPr>
              <a:t>Mental Health is important,</a:t>
            </a:r>
            <a:r>
              <a:rPr lang="en" sz="1400">
                <a:latin typeface="Arial"/>
                <a:ea typeface="Arial"/>
                <a:cs typeface="Arial"/>
                <a:sym typeface="Arial"/>
              </a:rPr>
              <a:t> without it we can’t function: Personally or academically</a:t>
            </a:r>
          </a:p>
          <a:p>
            <a:pPr marL="457200" lvl="0" indent="-298450" rtl="0">
              <a:spcBef>
                <a:spcPts val="0"/>
              </a:spcBef>
              <a:spcAft>
                <a:spcPts val="0"/>
              </a:spcAft>
              <a:buSzPct val="100000"/>
              <a:buFont typeface="Arial"/>
              <a:buAutoNum type="arabicPeriod"/>
            </a:pPr>
            <a:r>
              <a:rPr lang="en" sz="1100">
                <a:latin typeface="Arial"/>
                <a:ea typeface="Arial"/>
                <a:cs typeface="Arial"/>
                <a:sym typeface="Arial"/>
              </a:rPr>
              <a:t>We </a:t>
            </a:r>
            <a:r>
              <a:rPr lang="en" sz="1400">
                <a:latin typeface="Arial"/>
                <a:ea typeface="Arial"/>
                <a:cs typeface="Arial"/>
                <a:sym typeface="Arial"/>
              </a:rPr>
              <a:t>all experience ups and downs.</a:t>
            </a:r>
            <a:r>
              <a:rPr lang="en" sz="1100">
                <a:latin typeface="Arial"/>
                <a:ea typeface="Arial"/>
                <a:cs typeface="Arial"/>
                <a:sym typeface="Arial"/>
              </a:rPr>
              <a:t> BUT we all have </a:t>
            </a:r>
            <a:r>
              <a:rPr lang="en" sz="1400">
                <a:latin typeface="Arial"/>
                <a:ea typeface="Arial"/>
                <a:cs typeface="Arial"/>
                <a:sym typeface="Arial"/>
              </a:rPr>
              <a:t>different reactions</a:t>
            </a:r>
            <a:r>
              <a:rPr lang="en" sz="1100">
                <a:latin typeface="Arial"/>
                <a:ea typeface="Arial"/>
                <a:cs typeface="Arial"/>
                <a:sym typeface="Arial"/>
              </a:rPr>
              <a:t> to these ups and downs as we individually have </a:t>
            </a:r>
            <a:r>
              <a:rPr lang="en" sz="1400">
                <a:latin typeface="Arial"/>
                <a:ea typeface="Arial"/>
                <a:cs typeface="Arial"/>
                <a:sym typeface="Arial"/>
              </a:rPr>
              <a:t>different situations and circumstances. </a:t>
            </a:r>
          </a:p>
          <a:p>
            <a:pPr lvl="0" rtl="0">
              <a:spcBef>
                <a:spcPts val="0"/>
              </a:spcBef>
              <a:spcAft>
                <a:spcPts val="0"/>
              </a:spcAft>
              <a:buNone/>
            </a:pPr>
            <a:endParaRPr sz="1100">
              <a:solidFill>
                <a:srgbClr val="000000"/>
              </a:solidFill>
              <a:latin typeface="Arial"/>
              <a:ea typeface="Arial"/>
              <a:cs typeface="Arial"/>
              <a:sym typeface="Arial"/>
            </a:endParaRPr>
          </a:p>
          <a:p>
            <a:pPr lvl="0" rtl="0">
              <a:spcBef>
                <a:spcPts val="0"/>
              </a:spcBef>
              <a:spcAft>
                <a:spcPts val="0"/>
              </a:spcAft>
              <a:buNone/>
            </a:pPr>
            <a:r>
              <a:rPr lang="en" sz="1200">
                <a:latin typeface="Arial"/>
                <a:ea typeface="Arial"/>
                <a:cs typeface="Arial"/>
                <a:sym typeface="Arial"/>
              </a:rPr>
              <a:t>Not everyone has  the same path I had. There are many students and individuals who don't have the support i had, and feel like they don’t exist and commit suicide. My friend Junior was one of those. </a:t>
            </a:r>
          </a:p>
          <a:p>
            <a:pPr lvl="0" rtl="0">
              <a:spcBef>
                <a:spcPts val="0"/>
              </a:spcBef>
              <a:spcAft>
                <a:spcPts val="0"/>
              </a:spcAft>
              <a:buNone/>
            </a:pPr>
            <a:endParaRPr sz="1100">
              <a:latin typeface="Arial"/>
              <a:ea typeface="Arial"/>
              <a:cs typeface="Arial"/>
              <a:sym typeface="Arial"/>
            </a:endParaRPr>
          </a:p>
          <a:p>
            <a:pPr lvl="0" algn="ctr" rtl="0">
              <a:spcBef>
                <a:spcPts val="0"/>
              </a:spcBef>
              <a:spcAft>
                <a:spcPts val="0"/>
              </a:spcAft>
              <a:buNone/>
            </a:pPr>
            <a:r>
              <a:rPr lang="en" sz="2000">
                <a:latin typeface="Arial"/>
                <a:ea typeface="Arial"/>
                <a:cs typeface="Arial"/>
                <a:sym typeface="Arial"/>
              </a:rPr>
              <a:t>LGBTQIA individuals are 3 times more likely than others to experience depression or anxiety which can lead to suicide, suicidal thoughts or engage in self-harm</a:t>
            </a:r>
          </a:p>
          <a:p>
            <a:pPr lvl="0" rtl="0">
              <a:spcBef>
                <a:spcPts val="0"/>
              </a:spcBef>
              <a:spcAft>
                <a:spcPts val="0"/>
              </a:spcAft>
              <a:buNone/>
            </a:pPr>
            <a:r>
              <a:rPr lang="en" sz="1200">
                <a:latin typeface="Arial"/>
                <a:ea typeface="Arial"/>
                <a:cs typeface="Arial"/>
                <a:sym typeface="Arial"/>
              </a:rPr>
              <a:t>https://www.nami.org/Find-Support/LGBTQ --National Alliance on Mental Illness: LGBTQ </a:t>
            </a:r>
          </a:p>
          <a:p>
            <a:pPr lvl="0" rtl="0">
              <a:spcBef>
                <a:spcPts val="0"/>
              </a:spcBef>
              <a:spcAft>
                <a:spcPts val="0"/>
              </a:spcAft>
              <a:buNone/>
            </a:pPr>
            <a:endParaRPr>
              <a:latin typeface="Arial"/>
              <a:ea typeface="Arial"/>
              <a:cs typeface="Arial"/>
              <a:sym typeface="Arial"/>
            </a:endParaRPr>
          </a:p>
          <a:p>
            <a:pPr lvl="0" rtl="0">
              <a:spcBef>
                <a:spcPts val="0"/>
              </a:spcBef>
              <a:spcAft>
                <a:spcPts val="0"/>
              </a:spcAft>
              <a:buNone/>
            </a:pPr>
            <a:endParaRPr sz="1100">
              <a:solidFill>
                <a:srgbClr val="000000"/>
              </a:solidFill>
              <a:latin typeface="Arial"/>
              <a:ea typeface="Arial"/>
              <a:cs typeface="Arial"/>
              <a:sym typeface="Arial"/>
            </a:endParaRPr>
          </a:p>
          <a:p>
            <a:pPr lvl="0" rtl="0">
              <a:spcBef>
                <a:spcPts val="0"/>
              </a:spcBef>
              <a:spcAft>
                <a:spcPts val="0"/>
              </a:spcAft>
              <a:buNone/>
            </a:pPr>
            <a:endParaRPr sz="1100">
              <a:solidFill>
                <a:srgbClr val="000000"/>
              </a:solidFill>
              <a:latin typeface="Arial"/>
              <a:ea typeface="Arial"/>
              <a:cs typeface="Arial"/>
              <a:sym typeface="Arial"/>
            </a:endParaRPr>
          </a:p>
          <a:p>
            <a:pPr lvl="0" rtl="0">
              <a:spcBef>
                <a:spcPts val="0"/>
              </a:spcBef>
              <a:spcAft>
                <a:spcPts val="0"/>
              </a:spcAft>
              <a:buNone/>
            </a:pPr>
            <a:endParaRPr sz="1100">
              <a:solidFill>
                <a:srgbClr val="000000"/>
              </a:solidFill>
              <a:latin typeface="Arial"/>
              <a:ea typeface="Arial"/>
              <a:cs typeface="Arial"/>
              <a:sym typeface="Arial"/>
            </a:endParaRPr>
          </a:p>
          <a:p>
            <a:pPr lvl="0" rtl="0">
              <a:spcBef>
                <a:spcPts val="0"/>
              </a:spcBef>
              <a:spcAft>
                <a:spcPts val="0"/>
              </a:spcAft>
              <a:buNone/>
            </a:pPr>
            <a:endParaRPr sz="1100">
              <a:solidFill>
                <a:srgbClr val="000000"/>
              </a:solidFill>
              <a:latin typeface="Arial"/>
              <a:ea typeface="Arial"/>
              <a:cs typeface="Arial"/>
              <a:sym typeface="Arial"/>
            </a:endParaRPr>
          </a:p>
          <a:p>
            <a:pPr lvl="0" rtl="0">
              <a:spcBef>
                <a:spcPts val="0"/>
              </a:spcBef>
              <a:spcAft>
                <a:spcPts val="0"/>
              </a:spcAft>
              <a:buNone/>
            </a:pPr>
            <a:endParaRPr sz="1100">
              <a:solidFill>
                <a:srgbClr val="000000"/>
              </a:solidFill>
              <a:latin typeface="Arial"/>
              <a:ea typeface="Arial"/>
              <a:cs typeface="Arial"/>
              <a:sym typeface="Arial"/>
            </a:endParaRPr>
          </a:p>
          <a:p>
            <a:pPr lvl="0" rtl="0">
              <a:spcBef>
                <a:spcPts val="0"/>
              </a:spcBef>
              <a:spcAft>
                <a:spcPts val="0"/>
              </a:spcAft>
              <a:buNone/>
            </a:pPr>
            <a:r>
              <a:rPr lang="en" sz="1100" u="sng">
                <a:latin typeface="Arial"/>
                <a:ea typeface="Arial"/>
                <a:cs typeface="Arial"/>
                <a:sym typeface="Arial"/>
                <a:hlinkClick r:id="rId3"/>
              </a:rPr>
              <a:t>https://www.nami.org/Find-Support/LGBTQ</a:t>
            </a:r>
            <a:r>
              <a:rPr lang="en" sz="1100">
                <a:latin typeface="Arial"/>
                <a:ea typeface="Arial"/>
                <a:cs typeface="Arial"/>
                <a:sym typeface="Arial"/>
              </a:rPr>
              <a:t> </a:t>
            </a:r>
          </a:p>
          <a:p>
            <a:pPr lvl="0">
              <a:spcBef>
                <a:spcPts val="0"/>
              </a:spcBef>
              <a:buNone/>
            </a:pPr>
            <a:endParaRPr/>
          </a:p>
        </p:txBody>
      </p:sp>
      <p:pic>
        <p:nvPicPr>
          <p:cNvPr id="80" name="Shape 80" descr="sqLGBT-04.png"/>
          <p:cNvPicPr preferRelativeResize="0"/>
          <p:nvPr/>
        </p:nvPicPr>
        <p:blipFill>
          <a:blip r:embed="rId4">
            <a:alphaModFix/>
          </a:blip>
          <a:stretch>
            <a:fillRect/>
          </a:stretch>
        </p:blipFill>
        <p:spPr>
          <a:xfrm>
            <a:off x="7116175" y="117900"/>
            <a:ext cx="1639924" cy="16399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87900" y="212125"/>
            <a:ext cx="8368200" cy="686100"/>
          </a:xfrm>
          <a:prstGeom prst="rect">
            <a:avLst/>
          </a:prstGeom>
        </p:spPr>
        <p:txBody>
          <a:bodyPr lIns="91425" tIns="91425" rIns="91425" bIns="91425" anchor="b" anchorCtr="0">
            <a:noAutofit/>
          </a:bodyPr>
          <a:lstStyle/>
          <a:p>
            <a:pPr lvl="0" algn="ctr">
              <a:spcBef>
                <a:spcPts val="0"/>
              </a:spcBef>
              <a:buNone/>
            </a:pPr>
            <a:r>
              <a:rPr lang="en"/>
              <a:t>LGBTQ+ SUICIDE STATISTICS</a:t>
            </a:r>
          </a:p>
        </p:txBody>
      </p:sp>
      <p:sp>
        <p:nvSpPr>
          <p:cNvPr id="86" name="Shape 86"/>
          <p:cNvSpPr txBox="1">
            <a:spLocks noGrp="1"/>
          </p:cNvSpPr>
          <p:nvPr>
            <p:ph type="body" idx="1"/>
          </p:nvPr>
        </p:nvSpPr>
        <p:spPr>
          <a:xfrm>
            <a:off x="387900" y="843575"/>
            <a:ext cx="8368200" cy="3746700"/>
          </a:xfrm>
          <a:prstGeom prst="rect">
            <a:avLst/>
          </a:prstGeom>
        </p:spPr>
        <p:txBody>
          <a:bodyPr lIns="91425" tIns="91425" rIns="91425" bIns="91425" anchor="t" anchorCtr="0">
            <a:noAutofit/>
          </a:bodyPr>
          <a:lstStyle/>
          <a:p>
            <a:pPr marL="457200" lvl="0" indent="-292100" rtl="0">
              <a:spcBef>
                <a:spcPts val="0"/>
              </a:spcBef>
              <a:spcAft>
                <a:spcPts val="0"/>
              </a:spcAft>
              <a:buSzPct val="100000"/>
              <a:buChar char="●"/>
            </a:pPr>
            <a:r>
              <a:rPr lang="en" sz="1000">
                <a:latin typeface="Arial"/>
                <a:ea typeface="Arial"/>
                <a:cs typeface="Arial"/>
                <a:sym typeface="Arial"/>
              </a:rPr>
              <a:t>For Americans between the ages of 15 and 24, suicide is the second leading cause of death.  </a:t>
            </a:r>
            <a:r>
              <a:rPr lang="en" sz="1000">
                <a:latin typeface="Verdana"/>
                <a:ea typeface="Verdana"/>
                <a:cs typeface="Verdana"/>
                <a:sym typeface="Verdana"/>
              </a:rPr>
              <a:t>More than one in every 10 high school students reported having attempted suicide</a:t>
            </a:r>
          </a:p>
          <a:p>
            <a:pPr lvl="0" rtl="0">
              <a:spcBef>
                <a:spcPts val="0"/>
              </a:spcBef>
              <a:spcAft>
                <a:spcPts val="0"/>
              </a:spcAft>
              <a:buNone/>
            </a:pPr>
            <a:endParaRPr sz="1000">
              <a:latin typeface="Arial"/>
              <a:ea typeface="Arial"/>
              <a:cs typeface="Arial"/>
              <a:sym typeface="Arial"/>
            </a:endParaRPr>
          </a:p>
          <a:p>
            <a:pPr marL="457200" lvl="0" indent="-292100" rtl="0">
              <a:spcBef>
                <a:spcPts val="0"/>
              </a:spcBef>
              <a:spcAft>
                <a:spcPts val="0"/>
              </a:spcAft>
              <a:buSzPct val="100000"/>
              <a:buFont typeface="Arial"/>
              <a:buChar char="●"/>
            </a:pPr>
            <a:r>
              <a:rPr lang="en" sz="1000">
                <a:latin typeface="Arial"/>
                <a:ea typeface="Arial"/>
                <a:cs typeface="Arial"/>
                <a:sym typeface="Arial"/>
              </a:rPr>
              <a:t>1 out of 6 students nationwide (grades 9-12) seriously considered suicide in the past year</a:t>
            </a:r>
          </a:p>
          <a:p>
            <a:pPr lvl="0" rtl="0">
              <a:spcBef>
                <a:spcPts val="0"/>
              </a:spcBef>
              <a:spcAft>
                <a:spcPts val="0"/>
              </a:spcAft>
              <a:buNone/>
            </a:pPr>
            <a:endParaRPr sz="1000">
              <a:latin typeface="Arial"/>
              <a:ea typeface="Arial"/>
              <a:cs typeface="Arial"/>
              <a:sym typeface="Arial"/>
            </a:endParaRPr>
          </a:p>
          <a:p>
            <a:pPr marL="457200" lvl="0" indent="-292100" rtl="0">
              <a:spcBef>
                <a:spcPts val="0"/>
              </a:spcBef>
              <a:spcAft>
                <a:spcPts val="0"/>
              </a:spcAft>
              <a:buSzPct val="100000"/>
              <a:buFont typeface="Arial"/>
              <a:buChar char="●"/>
            </a:pPr>
            <a:r>
              <a:rPr lang="en" sz="1000">
                <a:latin typeface="Arial"/>
                <a:ea typeface="Arial"/>
                <a:cs typeface="Arial"/>
                <a:sym typeface="Arial"/>
              </a:rPr>
              <a:t>Grades 7-12 found that lesbian, gay and bisexual youth were more than twice as likely to have attempted suicide</a:t>
            </a:r>
          </a:p>
          <a:p>
            <a:pPr lvl="0" rtl="0">
              <a:spcBef>
                <a:spcPts val="0"/>
              </a:spcBef>
              <a:spcAft>
                <a:spcPts val="0"/>
              </a:spcAft>
              <a:buNone/>
            </a:pPr>
            <a:endParaRPr sz="1000">
              <a:latin typeface="Arial"/>
              <a:ea typeface="Arial"/>
              <a:cs typeface="Arial"/>
              <a:sym typeface="Arial"/>
            </a:endParaRPr>
          </a:p>
          <a:p>
            <a:pPr marL="457200" lvl="0" indent="-292100" rtl="0">
              <a:spcBef>
                <a:spcPts val="0"/>
              </a:spcBef>
              <a:spcAft>
                <a:spcPts val="0"/>
              </a:spcAft>
              <a:buSzPct val="100000"/>
              <a:buFont typeface="Arial"/>
              <a:buChar char="●"/>
            </a:pPr>
            <a:r>
              <a:rPr lang="en" sz="1000">
                <a:latin typeface="Arial"/>
                <a:ea typeface="Arial"/>
                <a:cs typeface="Arial"/>
                <a:sym typeface="Arial"/>
              </a:rPr>
              <a:t>Gay men were 6 times more likely than the heterosexual males to attempt suicide and the lesbians were 2 times more likely than heterosexual females to attempt</a:t>
            </a:r>
          </a:p>
          <a:p>
            <a:pPr lvl="0" rtl="0">
              <a:spcBef>
                <a:spcPts val="0"/>
              </a:spcBef>
              <a:spcAft>
                <a:spcPts val="0"/>
              </a:spcAft>
              <a:buNone/>
            </a:pPr>
            <a:endParaRPr sz="1000">
              <a:latin typeface="Arial"/>
              <a:ea typeface="Arial"/>
              <a:cs typeface="Arial"/>
              <a:sym typeface="Arial"/>
            </a:endParaRPr>
          </a:p>
          <a:p>
            <a:pPr marL="457200" lvl="0" indent="-292100" rtl="0">
              <a:spcBef>
                <a:spcPts val="0"/>
              </a:spcBef>
              <a:spcAft>
                <a:spcPts val="0"/>
              </a:spcAft>
              <a:buSzPct val="100000"/>
              <a:buFont typeface="Arial"/>
              <a:buChar char="●"/>
            </a:pPr>
            <a:r>
              <a:rPr lang="en" sz="1000">
                <a:latin typeface="Arial"/>
                <a:ea typeface="Arial"/>
                <a:cs typeface="Arial"/>
                <a:sym typeface="Arial"/>
              </a:rPr>
              <a:t>In the 1990’s, gay, lesbian, and bisexual youth make up 20-40% of homeless youth in urban areas. These youth were 3.5 times more likely than heterosexual youth to attempt suicide</a:t>
            </a:r>
          </a:p>
          <a:p>
            <a:pPr lvl="0" rtl="0">
              <a:spcBef>
                <a:spcPts val="0"/>
              </a:spcBef>
              <a:spcAft>
                <a:spcPts val="0"/>
              </a:spcAft>
              <a:buNone/>
            </a:pPr>
            <a:endParaRPr sz="1000">
              <a:latin typeface="Arial"/>
              <a:ea typeface="Arial"/>
              <a:cs typeface="Arial"/>
              <a:sym typeface="Arial"/>
            </a:endParaRPr>
          </a:p>
          <a:p>
            <a:pPr marL="457200" lvl="0" indent="-292100" rtl="0">
              <a:spcBef>
                <a:spcPts val="0"/>
              </a:spcBef>
              <a:spcAft>
                <a:spcPts val="0"/>
              </a:spcAft>
              <a:buSzPct val="100000"/>
              <a:buFont typeface="Arial"/>
              <a:buChar char="●"/>
            </a:pPr>
            <a:r>
              <a:rPr lang="en" sz="1000">
                <a:latin typeface="Arial"/>
                <a:ea typeface="Arial"/>
                <a:cs typeface="Arial"/>
                <a:sym typeface="Arial"/>
              </a:rPr>
              <a:t>The use of drugs and alcohol may become a tool to help with depression and low self-esteem which may then increase the chance of suicide thoughts.  68% of adolescent gay males and 83% of lesbians use alcohol, 44% of gay males and 56% of lesbians use other drugs</a:t>
            </a:r>
          </a:p>
          <a:p>
            <a:pPr lvl="0" rtl="0">
              <a:spcBef>
                <a:spcPts val="0"/>
              </a:spcBef>
              <a:spcAft>
                <a:spcPts val="0"/>
              </a:spcAft>
              <a:buNone/>
            </a:pPr>
            <a:endParaRPr sz="1000">
              <a:latin typeface="Arial"/>
              <a:ea typeface="Arial"/>
              <a:cs typeface="Arial"/>
              <a:sym typeface="Arial"/>
            </a:endParaRPr>
          </a:p>
          <a:p>
            <a:pPr marL="457200" lvl="0" indent="-292100" rtl="0">
              <a:spcBef>
                <a:spcPts val="0"/>
              </a:spcBef>
              <a:spcAft>
                <a:spcPts val="0"/>
              </a:spcAft>
              <a:buSzPct val="100000"/>
              <a:buFont typeface="Arial"/>
              <a:buChar char="●"/>
            </a:pPr>
            <a:r>
              <a:rPr lang="en" sz="1000">
                <a:latin typeface="Arial"/>
                <a:ea typeface="Arial"/>
                <a:cs typeface="Arial"/>
                <a:sym typeface="Arial"/>
              </a:rPr>
              <a:t>Most LGB youth who attempt suicide demonstrate some symptoms of psychopathology, with mood and anxiety disorders being the most prevalent diagnoses. LGB youth are also more likely to be diagnosed with an eating disorder.</a:t>
            </a:r>
          </a:p>
          <a:p>
            <a:pPr lvl="0" rtl="0">
              <a:spcBef>
                <a:spcPts val="0"/>
              </a:spcBef>
              <a:spcAft>
                <a:spcPts val="0"/>
              </a:spcAft>
              <a:buNone/>
            </a:pPr>
            <a:endParaRPr sz="1000">
              <a:latin typeface="Arial"/>
              <a:ea typeface="Arial"/>
              <a:cs typeface="Arial"/>
              <a:sym typeface="Arial"/>
            </a:endParaRPr>
          </a:p>
          <a:p>
            <a:pPr marL="457200" lvl="0" indent="-292100" rtl="0">
              <a:spcBef>
                <a:spcPts val="0"/>
              </a:spcBef>
              <a:spcAft>
                <a:spcPts val="0"/>
              </a:spcAft>
              <a:buSzPct val="100000"/>
              <a:buFont typeface="Arial"/>
              <a:buChar char="●"/>
            </a:pPr>
            <a:r>
              <a:rPr lang="en" sz="1000">
                <a:latin typeface="Arial"/>
                <a:ea typeface="Arial"/>
                <a:cs typeface="Arial"/>
                <a:sym typeface="Arial"/>
              </a:rPr>
              <a:t>In a national study, 28% of gay and lesbian high school students dropped out of school because of harassment resulting from their sexual orientation</a:t>
            </a:r>
          </a:p>
        </p:txBody>
      </p:sp>
      <p:sp>
        <p:nvSpPr>
          <p:cNvPr id="87" name="Shape 87"/>
          <p:cNvSpPr txBox="1"/>
          <p:nvPr/>
        </p:nvSpPr>
        <p:spPr>
          <a:xfrm>
            <a:off x="273200" y="4684500"/>
            <a:ext cx="8415300" cy="336000"/>
          </a:xfrm>
          <a:prstGeom prst="rect">
            <a:avLst/>
          </a:prstGeom>
          <a:noFill/>
          <a:ln>
            <a:noFill/>
          </a:ln>
        </p:spPr>
        <p:txBody>
          <a:bodyPr lIns="91425" tIns="91425" rIns="91425" bIns="91425" anchor="t" anchorCtr="0">
            <a:noAutofit/>
          </a:bodyPr>
          <a:lstStyle/>
          <a:p>
            <a:pPr lvl="0" rtl="0">
              <a:lnSpc>
                <a:spcPct val="115000"/>
              </a:lnSpc>
              <a:spcBef>
                <a:spcPts val="0"/>
              </a:spcBef>
              <a:buNone/>
            </a:pPr>
            <a:r>
              <a:rPr lang="en" sz="600" u="sng">
                <a:solidFill>
                  <a:schemeClr val="dk1"/>
                </a:solidFill>
                <a:hlinkClick r:id="rId3"/>
              </a:rPr>
              <a:t>https://www.cdc.gov/lgbthealth/youth.htm</a:t>
            </a:r>
            <a:r>
              <a:rPr lang="en" sz="600">
                <a:solidFill>
                  <a:schemeClr val="dk1"/>
                </a:solidFill>
              </a:rPr>
              <a:t>, </a:t>
            </a:r>
            <a:r>
              <a:rPr lang="en" sz="600" u="sng">
                <a:solidFill>
                  <a:schemeClr val="dk1"/>
                </a:solidFill>
                <a:hlinkClick r:id="rId4"/>
              </a:rPr>
              <a:t>http://www.suicidology.org/resources/facts-statistics</a:t>
            </a:r>
            <a:r>
              <a:rPr lang="en" sz="600">
                <a:solidFill>
                  <a:schemeClr val="dk1"/>
                </a:solidFill>
              </a:rPr>
              <a:t>, </a:t>
            </a:r>
            <a:r>
              <a:rPr lang="en" sz="600" u="sng">
                <a:solidFill>
                  <a:schemeClr val="dk1"/>
                </a:solidFill>
                <a:hlinkClick r:id="rId5"/>
              </a:rPr>
              <a:t>http://yspp.org/about_suicide/statistics.htm</a:t>
            </a:r>
            <a:r>
              <a:rPr lang="en" sz="600">
                <a:solidFill>
                  <a:schemeClr val="dk1"/>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87900" y="163925"/>
            <a:ext cx="8368200" cy="980100"/>
          </a:xfrm>
          <a:prstGeom prst="rect">
            <a:avLst/>
          </a:prstGeom>
        </p:spPr>
        <p:txBody>
          <a:bodyPr lIns="91425" tIns="91425" rIns="91425" bIns="91425" anchor="b" anchorCtr="0">
            <a:noAutofit/>
          </a:bodyPr>
          <a:lstStyle/>
          <a:p>
            <a:pPr lvl="0" algn="ctr" rtl="0">
              <a:lnSpc>
                <a:spcPct val="115000"/>
              </a:lnSpc>
              <a:spcBef>
                <a:spcPts val="0"/>
              </a:spcBef>
              <a:buNone/>
            </a:pPr>
            <a:endParaRPr sz="1200" b="1">
              <a:solidFill>
                <a:srgbClr val="000000"/>
              </a:solidFill>
              <a:highlight>
                <a:srgbClr val="FFFFFF"/>
              </a:highlight>
              <a:latin typeface="Times New Roman"/>
              <a:ea typeface="Times New Roman"/>
              <a:cs typeface="Times New Roman"/>
              <a:sym typeface="Times New Roman"/>
            </a:endParaRPr>
          </a:p>
          <a:p>
            <a:pPr lvl="0" algn="l" rtl="0">
              <a:lnSpc>
                <a:spcPct val="115000"/>
              </a:lnSpc>
              <a:spcBef>
                <a:spcPts val="0"/>
              </a:spcBef>
              <a:buNone/>
            </a:pPr>
            <a:endParaRPr sz="1200" b="1">
              <a:solidFill>
                <a:srgbClr val="000000"/>
              </a:solidFill>
              <a:highlight>
                <a:srgbClr val="FFFFFF"/>
              </a:highlight>
              <a:latin typeface="Times New Roman"/>
              <a:ea typeface="Times New Roman"/>
              <a:cs typeface="Times New Roman"/>
              <a:sym typeface="Times New Roman"/>
            </a:endParaRPr>
          </a:p>
          <a:p>
            <a:pPr lvl="0" algn="ctr">
              <a:spcBef>
                <a:spcPts val="0"/>
              </a:spcBef>
              <a:buNone/>
            </a:pPr>
            <a:r>
              <a:rPr lang="en"/>
              <a:t>LGBTQ Students Need Allies!</a:t>
            </a:r>
          </a:p>
        </p:txBody>
      </p:sp>
      <p:sp>
        <p:nvSpPr>
          <p:cNvPr id="93" name="Shape 93"/>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lgn="ctr" rtl="0">
              <a:lnSpc>
                <a:spcPct val="140000"/>
              </a:lnSpc>
              <a:spcBef>
                <a:spcPts val="0"/>
              </a:spcBef>
              <a:spcAft>
                <a:spcPts val="0"/>
              </a:spcAft>
              <a:buNone/>
            </a:pPr>
            <a:r>
              <a:rPr lang="en" sz="1400" b="1" i="1">
                <a:latin typeface="Arial"/>
                <a:ea typeface="Arial"/>
                <a:cs typeface="Arial"/>
                <a:sym typeface="Arial"/>
              </a:rPr>
              <a:t>Privacy</a:t>
            </a:r>
            <a:r>
              <a:rPr lang="en" sz="1400" b="1">
                <a:latin typeface="Arial"/>
                <a:ea typeface="Arial"/>
                <a:cs typeface="Arial"/>
                <a:sym typeface="Arial"/>
              </a:rPr>
              <a:t> </a:t>
            </a:r>
          </a:p>
          <a:p>
            <a:pPr lvl="0" algn="ctr" rtl="0">
              <a:lnSpc>
                <a:spcPct val="140000"/>
              </a:lnSpc>
              <a:spcBef>
                <a:spcPts val="0"/>
              </a:spcBef>
              <a:spcAft>
                <a:spcPts val="0"/>
              </a:spcAft>
              <a:buNone/>
            </a:pPr>
            <a:r>
              <a:rPr lang="en" sz="1200">
                <a:latin typeface="Arial"/>
                <a:ea typeface="Arial"/>
                <a:cs typeface="Arial"/>
                <a:sym typeface="Arial"/>
              </a:rPr>
              <a:t>Four of ten LGBTQ youths say the community in which they live is not accepting of LGBTQ people, which makes it absolutely imperative that educators respect students’ right to privacy.</a:t>
            </a:r>
          </a:p>
          <a:p>
            <a:pPr lvl="0" algn="ctr" rtl="0">
              <a:lnSpc>
                <a:spcPct val="140000"/>
              </a:lnSpc>
              <a:spcBef>
                <a:spcPts val="0"/>
              </a:spcBef>
              <a:spcAft>
                <a:spcPts val="1500"/>
              </a:spcAft>
              <a:buNone/>
            </a:pPr>
            <a:r>
              <a:rPr lang="en" sz="1200" b="1">
                <a:latin typeface="Arial"/>
                <a:ea typeface="Arial"/>
                <a:cs typeface="Arial"/>
                <a:sym typeface="Arial"/>
              </a:rPr>
              <a:t>Never reveal a student’s sexual orientation or gender identity without the student’s permission—even to the student’s family.</a:t>
            </a:r>
          </a:p>
          <a:p>
            <a:pPr lvl="0" algn="ctr" rtl="0">
              <a:spcBef>
                <a:spcPts val="0"/>
              </a:spcBef>
              <a:spcAft>
                <a:spcPts val="0"/>
              </a:spcAft>
              <a:buNone/>
            </a:pPr>
            <a:r>
              <a:rPr lang="en" sz="1200">
                <a:highlight>
                  <a:srgbClr val="FFFFFF"/>
                </a:highlight>
                <a:latin typeface="Times New Roman"/>
                <a:ea typeface="Times New Roman"/>
                <a:cs typeface="Times New Roman"/>
                <a:sym typeface="Times New Roman"/>
              </a:rPr>
              <a:t> </a:t>
            </a:r>
          </a:p>
          <a:p>
            <a:pPr lvl="0" algn="ctr" rtl="0">
              <a:spcBef>
                <a:spcPts val="0"/>
              </a:spcBef>
              <a:spcAft>
                <a:spcPts val="0"/>
              </a:spcAft>
              <a:buNone/>
            </a:pPr>
            <a:r>
              <a:rPr lang="en" sz="1600">
                <a:latin typeface="Times New Roman"/>
                <a:ea typeface="Times New Roman"/>
                <a:cs typeface="Times New Roman"/>
                <a:sym typeface="Times New Roman"/>
              </a:rPr>
              <a:t>The climate of a school has a direct impact on both how well students learn and how well they interact with their peers. </a:t>
            </a:r>
          </a:p>
          <a:p>
            <a:pPr lvl="0" algn="ctr" rtl="0">
              <a:spcBef>
                <a:spcPts val="0"/>
              </a:spcBef>
              <a:spcAft>
                <a:spcPts val="0"/>
              </a:spcAft>
              <a:buNone/>
            </a:pPr>
            <a:r>
              <a:rPr lang="en" sz="1600">
                <a:latin typeface="Times New Roman"/>
                <a:ea typeface="Times New Roman"/>
                <a:cs typeface="Times New Roman"/>
                <a:sym typeface="Times New Roman"/>
              </a:rPr>
              <a:t>Our goal is to generate an LGBTQ-Inclusive School Climate. </a:t>
            </a:r>
          </a:p>
          <a:p>
            <a:pPr lvl="0" algn="ctr" rtl="0">
              <a:lnSpc>
                <a:spcPct val="140000"/>
              </a:lnSpc>
              <a:spcBef>
                <a:spcPts val="0"/>
              </a:spcBef>
              <a:spcAft>
                <a:spcPts val="1500"/>
              </a:spcAft>
              <a:buNone/>
            </a:pPr>
            <a:endParaRPr sz="1200" b="1">
              <a:solidFill>
                <a:srgbClr val="000000"/>
              </a:solidFill>
              <a:latin typeface="Arial"/>
              <a:ea typeface="Arial"/>
              <a:cs typeface="Arial"/>
              <a:sym typeface="Arial"/>
            </a:endParaRPr>
          </a:p>
          <a:p>
            <a:pPr lvl="0" algn="ctr">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87900" y="191250"/>
            <a:ext cx="8368200" cy="952800"/>
          </a:xfrm>
          <a:prstGeom prst="rect">
            <a:avLst/>
          </a:prstGeom>
        </p:spPr>
        <p:txBody>
          <a:bodyPr lIns="91425" tIns="91425" rIns="91425" bIns="91425" anchor="b" anchorCtr="0">
            <a:noAutofit/>
          </a:bodyPr>
          <a:lstStyle/>
          <a:p>
            <a:pPr lvl="0" algn="ctr">
              <a:spcBef>
                <a:spcPts val="0"/>
              </a:spcBef>
              <a:buNone/>
            </a:pPr>
            <a:r>
              <a:rPr lang="en"/>
              <a:t>Gay-Straight Alliance Clubs (GSAs)</a:t>
            </a:r>
          </a:p>
        </p:txBody>
      </p:sp>
      <p:sp>
        <p:nvSpPr>
          <p:cNvPr id="99" name="Shape 99"/>
          <p:cNvSpPr txBox="1">
            <a:spLocks noGrp="1"/>
          </p:cNvSpPr>
          <p:nvPr>
            <p:ph type="body" idx="1"/>
          </p:nvPr>
        </p:nvSpPr>
        <p:spPr>
          <a:xfrm>
            <a:off x="387900" y="1471449"/>
            <a:ext cx="8368200" cy="3078900"/>
          </a:xfrm>
          <a:prstGeom prst="rect">
            <a:avLst/>
          </a:prstGeom>
        </p:spPr>
        <p:txBody>
          <a:bodyPr lIns="91425" tIns="91425" rIns="91425" bIns="91425" anchor="t" anchorCtr="0">
            <a:noAutofit/>
          </a:bodyPr>
          <a:lstStyle/>
          <a:p>
            <a:pPr lvl="0" algn="ctr" rtl="0">
              <a:spcBef>
                <a:spcPts val="0"/>
              </a:spcBef>
              <a:spcAft>
                <a:spcPts val="0"/>
              </a:spcAft>
              <a:buNone/>
            </a:pPr>
            <a:r>
              <a:rPr lang="en" sz="1300" b="1">
                <a:solidFill>
                  <a:srgbClr val="FFFFFF"/>
                </a:solidFill>
                <a:latin typeface="Times New Roman"/>
                <a:ea typeface="Times New Roman"/>
                <a:cs typeface="Times New Roman"/>
                <a:sym typeface="Times New Roman"/>
              </a:rPr>
              <a:t>Educate students about diversity.</a:t>
            </a:r>
          </a:p>
          <a:p>
            <a:pPr lvl="0" algn="ctr" rtl="0">
              <a:spcBef>
                <a:spcPts val="0"/>
              </a:spcBef>
              <a:spcAft>
                <a:spcPts val="0"/>
              </a:spcAft>
              <a:buNone/>
            </a:pPr>
            <a:r>
              <a:rPr lang="en" sz="1300">
                <a:solidFill>
                  <a:srgbClr val="FFFFFF"/>
                </a:solidFill>
                <a:latin typeface="Arial"/>
                <a:ea typeface="Arial"/>
                <a:cs typeface="Arial"/>
                <a:sym typeface="Arial"/>
              </a:rPr>
              <a:t>A </a:t>
            </a:r>
            <a:r>
              <a:rPr lang="en" sz="1200">
                <a:solidFill>
                  <a:srgbClr val="FFFFFF"/>
                </a:solidFill>
                <a:latin typeface="Times New Roman"/>
                <a:ea typeface="Times New Roman"/>
                <a:cs typeface="Times New Roman"/>
                <a:sym typeface="Times New Roman"/>
              </a:rPr>
              <a:t>recent </a:t>
            </a:r>
            <a:r>
              <a:rPr lang="en" sz="1100">
                <a:solidFill>
                  <a:srgbClr val="FFFFFF"/>
                </a:solidFill>
                <a:latin typeface="Arial"/>
                <a:ea typeface="Arial"/>
                <a:cs typeface="Arial"/>
                <a:sym typeface="Arial"/>
                <a:hlinkClick r:id="rId3"/>
              </a:rPr>
              <a:t>survey of more than 10,000 LGBTQ youth</a:t>
            </a:r>
            <a:r>
              <a:rPr lang="en" sz="1100">
                <a:solidFill>
                  <a:srgbClr val="FFFFFF"/>
                </a:solidFill>
                <a:latin typeface="Arial"/>
                <a:ea typeface="Arial"/>
                <a:cs typeface="Arial"/>
                <a:sym typeface="Arial"/>
              </a:rPr>
              <a:t> by the Human Rights Campaign, and a shocking 92 percent of LGBT teens say they hear </a:t>
            </a:r>
            <a:r>
              <a:rPr lang="en" sz="1200">
                <a:solidFill>
                  <a:srgbClr val="FFFFFF"/>
                </a:solidFill>
                <a:latin typeface="Times New Roman"/>
                <a:ea typeface="Times New Roman"/>
                <a:cs typeface="Times New Roman"/>
                <a:sym typeface="Times New Roman"/>
              </a:rPr>
              <a:t>negative messages about their sexuality at school. </a:t>
            </a:r>
          </a:p>
          <a:p>
            <a:pPr lvl="0" algn="ctr" rtl="0">
              <a:spcBef>
                <a:spcPts val="0"/>
              </a:spcBef>
              <a:buNone/>
            </a:pPr>
            <a:endParaRPr/>
          </a:p>
          <a:p>
            <a:pPr lvl="0" algn="ctr" rtl="0">
              <a:spcBef>
                <a:spcPts val="0"/>
              </a:spcBef>
              <a:spcAft>
                <a:spcPts val="0"/>
              </a:spcAft>
              <a:buNone/>
            </a:pPr>
            <a:r>
              <a:rPr lang="en" sz="1200" b="1">
                <a:solidFill>
                  <a:srgbClr val="FFFFFF"/>
                </a:solidFill>
                <a:latin typeface="Times New Roman"/>
                <a:ea typeface="Times New Roman"/>
                <a:cs typeface="Times New Roman"/>
                <a:sym typeface="Times New Roman"/>
              </a:rPr>
              <a:t>Top 10 High School GSAs</a:t>
            </a:r>
          </a:p>
          <a:p>
            <a:pPr lvl="0" algn="ctr" rtl="0">
              <a:spcBef>
                <a:spcPts val="0"/>
              </a:spcBef>
              <a:spcAft>
                <a:spcPts val="0"/>
              </a:spcAft>
              <a:buNone/>
            </a:pPr>
            <a:endParaRPr sz="1200">
              <a:solidFill>
                <a:srgbClr val="000000"/>
              </a:solidFill>
              <a:latin typeface="Times New Roman"/>
              <a:ea typeface="Times New Roman"/>
              <a:cs typeface="Times New Roman"/>
              <a:sym typeface="Times New Roman"/>
            </a:endParaRPr>
          </a:p>
          <a:p>
            <a:pPr lvl="0" algn="ctr" rtl="0">
              <a:spcBef>
                <a:spcPts val="0"/>
              </a:spcBef>
              <a:spcAft>
                <a:spcPts val="0"/>
              </a:spcAft>
              <a:buNone/>
            </a:pPr>
            <a:r>
              <a:rPr lang="en" sz="1200" u="sng">
                <a:solidFill>
                  <a:schemeClr val="hlink"/>
                </a:solidFill>
                <a:latin typeface="Times New Roman"/>
                <a:ea typeface="Times New Roman"/>
                <a:cs typeface="Times New Roman"/>
                <a:sym typeface="Times New Roman"/>
                <a:hlinkClick r:id="rId4"/>
              </a:rPr>
              <a:t>http://www.huffingtonpost.com/2012/06/08/gsas-10-inspiring-high-sc_n_1581159.html?slideshow=true#gallery/230162/0</a:t>
            </a:r>
          </a:p>
          <a:p>
            <a:pPr lvl="0" algn="ctr" rtl="0">
              <a:spcBef>
                <a:spcPts val="0"/>
              </a:spcBef>
              <a:buNone/>
            </a:pPr>
            <a:endParaRPr/>
          </a:p>
          <a:p>
            <a:pPr lvl="0" algn="ctr" rtl="0">
              <a:spcBef>
                <a:spcPts val="0"/>
              </a:spcBef>
              <a:spcAft>
                <a:spcPts val="0"/>
              </a:spcAft>
              <a:buNone/>
            </a:pPr>
            <a:r>
              <a:rPr lang="en" sz="1300" b="1">
                <a:solidFill>
                  <a:srgbClr val="FFFFFF"/>
                </a:solidFill>
                <a:latin typeface="Times New Roman"/>
                <a:ea typeface="Times New Roman"/>
                <a:cs typeface="Times New Roman"/>
                <a:sym typeface="Times New Roman"/>
              </a:rPr>
              <a:t>GSA at Yucca Valley High School</a:t>
            </a:r>
          </a:p>
          <a:p>
            <a:pPr lvl="0" algn="ctr">
              <a:spcBef>
                <a:spcPts val="0"/>
              </a:spcBef>
              <a:buNone/>
            </a:pPr>
            <a:r>
              <a:rPr lang="en" sz="1200" u="sng">
                <a:solidFill>
                  <a:schemeClr val="hlink"/>
                </a:solidFill>
                <a:latin typeface="Times New Roman"/>
                <a:ea typeface="Times New Roman"/>
                <a:cs typeface="Times New Roman"/>
                <a:sym typeface="Times New Roman"/>
                <a:hlinkClick r:id="rId5"/>
              </a:rPr>
              <a:t>https://yvhs-morongousd-ca.schoolloop.com/truecolors</a:t>
            </a:r>
            <a:r>
              <a:rPr lang="en"/>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latin typeface="Arial"/>
                <a:ea typeface="Arial"/>
                <a:cs typeface="Arial"/>
                <a:sym typeface="Arial"/>
              </a:rPr>
              <a:t>Health Standards and Lesson Plans</a:t>
            </a:r>
          </a:p>
        </p:txBody>
      </p:sp>
      <p:sp>
        <p:nvSpPr>
          <p:cNvPr id="105" name="Shape 105"/>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r>
              <a:rPr lang="en">
                <a:latin typeface="Arial"/>
                <a:ea typeface="Arial"/>
                <a:cs typeface="Arial"/>
                <a:sym typeface="Arial"/>
              </a:rPr>
              <a:t>Standard 1: Essential Concepts</a:t>
            </a:r>
          </a:p>
          <a:p>
            <a:pPr lvl="0">
              <a:spcBef>
                <a:spcPts val="0"/>
              </a:spcBef>
              <a:buNone/>
            </a:pPr>
            <a:r>
              <a:rPr lang="en">
                <a:latin typeface="Arial"/>
                <a:ea typeface="Arial"/>
                <a:cs typeface="Arial"/>
                <a:sym typeface="Arial"/>
              </a:rPr>
              <a:t>	1.10G Recognize that there are individual differences in growth and development, physical appearance, gender roles, and sexual orientation.</a:t>
            </a:r>
          </a:p>
          <a:p>
            <a:pPr lvl="0">
              <a:spcBef>
                <a:spcPts val="0"/>
              </a:spcBef>
              <a:buNone/>
            </a:pPr>
            <a:r>
              <a:rPr lang="en">
                <a:latin typeface="Arial"/>
                <a:ea typeface="Arial"/>
                <a:cs typeface="Arial"/>
                <a:sym typeface="Arial"/>
              </a:rPr>
              <a:t>Lesson Plan: Give an essay on historical LGBT figures and their impact on us now. </a:t>
            </a:r>
          </a:p>
          <a:p>
            <a:pPr lvl="0" rtl="0">
              <a:spcBef>
                <a:spcPts val="0"/>
              </a:spcBef>
              <a:spcAft>
                <a:spcPts val="0"/>
              </a:spcAft>
              <a:buNone/>
            </a:pPr>
            <a:endParaRPr sz="1000">
              <a:solidFill>
                <a:srgbClr val="000000"/>
              </a:solidFill>
              <a:highlight>
                <a:srgbClr val="FFFFFF"/>
              </a:highlight>
              <a:latin typeface="Arial"/>
              <a:ea typeface="Arial"/>
              <a:cs typeface="Arial"/>
              <a:sym typeface="Arial"/>
            </a:endParaRPr>
          </a:p>
          <a:p>
            <a:pPr lvl="0"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latin typeface="Arial"/>
                <a:ea typeface="Arial"/>
                <a:cs typeface="Arial"/>
                <a:sym typeface="Arial"/>
              </a:rPr>
              <a:t>Health Standards and Lesson Plans</a:t>
            </a:r>
          </a:p>
        </p:txBody>
      </p:sp>
      <p:sp>
        <p:nvSpPr>
          <p:cNvPr id="111" name="Shape 111"/>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lvl="0">
              <a:spcBef>
                <a:spcPts val="0"/>
              </a:spcBef>
              <a:buNone/>
            </a:pPr>
            <a:r>
              <a:rPr lang="en">
                <a:latin typeface="Arial"/>
                <a:ea typeface="Arial"/>
                <a:cs typeface="Arial"/>
                <a:sym typeface="Arial"/>
              </a:rPr>
              <a:t>Standard 2: Analyzing Influences</a:t>
            </a:r>
          </a:p>
          <a:p>
            <a:pPr lvl="0">
              <a:spcBef>
                <a:spcPts val="0"/>
              </a:spcBef>
              <a:buNone/>
            </a:pPr>
            <a:r>
              <a:rPr lang="en">
                <a:latin typeface="Arial"/>
                <a:ea typeface="Arial"/>
                <a:cs typeface="Arial"/>
                <a:sym typeface="Arial"/>
              </a:rPr>
              <a:t>	2.3.G Assess the discrepancies between actual and perceived social norms related to sexual activity and teenagers. </a:t>
            </a:r>
          </a:p>
          <a:p>
            <a:pPr lvl="0">
              <a:spcBef>
                <a:spcPts val="0"/>
              </a:spcBef>
              <a:buNone/>
            </a:pPr>
            <a:r>
              <a:rPr lang="en">
                <a:latin typeface="Arial"/>
                <a:ea typeface="Arial"/>
                <a:cs typeface="Arial"/>
                <a:sym typeface="Arial"/>
              </a:rPr>
              <a:t>Lesson Plan: Role play a series of role plays, explores the issue of bullying on the basis of real or perceived sexual orientation or gender identity, including its manifestations, impact and actions that can be taken to prevent and respond to bullying. </a:t>
            </a:r>
          </a:p>
          <a:p>
            <a:pPr lvl="0">
              <a:spcBef>
                <a:spcPts val="0"/>
              </a:spcBef>
              <a:buNone/>
            </a:pPr>
            <a:endParaRPr>
              <a:latin typeface="Arial"/>
              <a:ea typeface="Arial"/>
              <a:cs typeface="Arial"/>
              <a:sym typeface="Arial"/>
            </a:endParaRPr>
          </a:p>
          <a:p>
            <a:pPr lvl="0">
              <a:spcBef>
                <a:spcPts val="0"/>
              </a:spcBef>
              <a:buNone/>
            </a:pPr>
            <a:r>
              <a:rPr lang="en">
                <a:latin typeface="Arial"/>
                <a:ea typeface="Arial"/>
                <a:cs typeface="Arial"/>
                <a:sym typeface="Arial"/>
              </a:rPr>
              <a:t>http://unesdoc.unesco.org/images/0022/002277/227707e.pdf</a:t>
            </a: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a:spcBef>
                <a:spcPts val="0"/>
              </a:spcBef>
              <a:buNone/>
            </a:pPr>
            <a:r>
              <a:rPr lang="en"/>
              <a:t>Support &amp; Resources </a:t>
            </a:r>
          </a:p>
        </p:txBody>
      </p:sp>
      <p:sp>
        <p:nvSpPr>
          <p:cNvPr id="117" name="Shape 117"/>
          <p:cNvSpPr txBox="1">
            <a:spLocks noGrp="1"/>
          </p:cNvSpPr>
          <p:nvPr>
            <p:ph type="body" idx="1"/>
          </p:nvPr>
        </p:nvSpPr>
        <p:spPr>
          <a:xfrm>
            <a:off x="387900" y="1489825"/>
            <a:ext cx="8368200" cy="3425400"/>
          </a:xfrm>
          <a:prstGeom prst="rect">
            <a:avLst/>
          </a:prstGeom>
        </p:spPr>
        <p:txBody>
          <a:bodyPr lIns="91425" tIns="91425" rIns="91425" bIns="91425" anchor="t" anchorCtr="0">
            <a:noAutofit/>
          </a:bodyPr>
          <a:lstStyle/>
          <a:p>
            <a:pPr lvl="0" rtl="0">
              <a:spcBef>
                <a:spcPts val="0"/>
              </a:spcBef>
              <a:spcAft>
                <a:spcPts val="0"/>
              </a:spcAft>
              <a:buNone/>
            </a:pPr>
            <a:r>
              <a:rPr lang="en" sz="1100">
                <a:solidFill>
                  <a:srgbClr val="000000"/>
                </a:solidFill>
                <a:latin typeface="Times New Roman"/>
                <a:ea typeface="Times New Roman"/>
                <a:cs typeface="Times New Roman"/>
                <a:sym typeface="Times New Roman"/>
              </a:rPr>
              <a:t> </a:t>
            </a:r>
            <a:r>
              <a:rPr lang="en" sz="1100">
                <a:latin typeface="Times New Roman"/>
                <a:ea typeface="Times New Roman"/>
                <a:cs typeface="Times New Roman"/>
                <a:sym typeface="Times New Roman"/>
                <a:hlinkClick r:id="rId3"/>
              </a:rPr>
              <a:t>The Association for Lesbian, Gay, Bisexual &amp; Transgender Issues in Counseling</a:t>
            </a:r>
            <a:r>
              <a:rPr lang="en" sz="1100">
                <a:solidFill>
                  <a:srgbClr val="000000"/>
                </a:solidFill>
                <a:latin typeface="Times New Roman"/>
                <a:ea typeface="Times New Roman"/>
                <a:cs typeface="Times New Roman"/>
                <a:sym typeface="Times New Roman"/>
              </a:rPr>
              <a:t> offers a list of resources for LGBT individuals and works to educate counseling professionals on LGBT issues.</a:t>
            </a:r>
          </a:p>
          <a:p>
            <a:pPr lvl="0" rtl="0">
              <a:spcBef>
                <a:spcPts val="0"/>
              </a:spcBef>
              <a:spcAft>
                <a:spcPts val="0"/>
              </a:spcAft>
              <a:buNone/>
            </a:pPr>
            <a:r>
              <a:rPr lang="en" sz="1100">
                <a:latin typeface="Times New Roman"/>
                <a:ea typeface="Times New Roman"/>
                <a:cs typeface="Times New Roman"/>
                <a:sym typeface="Times New Roman"/>
                <a:hlinkClick r:id="rId4"/>
              </a:rPr>
              <a:t>The Association of Gay and Lesbian Psychiatrists</a:t>
            </a:r>
            <a:r>
              <a:rPr lang="en" sz="1100">
                <a:solidFill>
                  <a:srgbClr val="000000"/>
                </a:solidFill>
                <a:latin typeface="Times New Roman"/>
                <a:ea typeface="Times New Roman"/>
                <a:cs typeface="Times New Roman"/>
                <a:sym typeface="Times New Roman"/>
              </a:rPr>
              <a:t> offers numerous resources for LGBT people who are experiencing mental health conditions, including a directory of LGBT-friendly therapists.</a:t>
            </a:r>
          </a:p>
          <a:p>
            <a:pPr lvl="0" rtl="0">
              <a:spcBef>
                <a:spcPts val="0"/>
              </a:spcBef>
              <a:spcAft>
                <a:spcPts val="0"/>
              </a:spcAft>
              <a:buNone/>
            </a:pPr>
            <a:r>
              <a:rPr lang="en" sz="1100">
                <a:latin typeface="Times New Roman"/>
                <a:ea typeface="Times New Roman"/>
                <a:cs typeface="Times New Roman"/>
                <a:sym typeface="Times New Roman"/>
              </a:rPr>
              <a:t>The</a:t>
            </a:r>
            <a:r>
              <a:rPr lang="en" sz="1100">
                <a:latin typeface="Times New Roman"/>
                <a:ea typeface="Times New Roman"/>
                <a:cs typeface="Times New Roman"/>
                <a:sym typeface="Times New Roman"/>
                <a:hlinkClick r:id="rId5"/>
              </a:rPr>
              <a:t> Center for American Progress</a:t>
            </a:r>
            <a:r>
              <a:rPr lang="en" sz="1100">
                <a:solidFill>
                  <a:srgbClr val="000000"/>
                </a:solidFill>
                <a:latin typeface="Times New Roman"/>
                <a:ea typeface="Times New Roman"/>
                <a:cs typeface="Times New Roman"/>
                <a:sym typeface="Times New Roman"/>
              </a:rPr>
              <a:t> offers a variety of resources, including a report called </a:t>
            </a:r>
            <a:r>
              <a:rPr lang="en" sz="1100" i="1">
                <a:latin typeface="Times New Roman"/>
                <a:ea typeface="Times New Roman"/>
                <a:cs typeface="Times New Roman"/>
                <a:sym typeface="Times New Roman"/>
                <a:hlinkClick r:id="rId6"/>
              </a:rPr>
              <a:t>Why the Gay and Transgender Population Experiences Higher Rates of Substance Use.</a:t>
            </a:r>
          </a:p>
          <a:p>
            <a:pPr lvl="0" rtl="0">
              <a:spcBef>
                <a:spcPts val="0"/>
              </a:spcBef>
              <a:spcAft>
                <a:spcPts val="0"/>
              </a:spcAft>
              <a:buNone/>
            </a:pPr>
            <a:endParaRPr sz="1100">
              <a:latin typeface="Times New Roman"/>
              <a:ea typeface="Times New Roman"/>
              <a:cs typeface="Times New Roman"/>
              <a:sym typeface="Times New Roman"/>
            </a:endParaRPr>
          </a:p>
          <a:p>
            <a:pPr lvl="0" rtl="0">
              <a:spcBef>
                <a:spcPts val="0"/>
              </a:spcBef>
              <a:spcAft>
                <a:spcPts val="0"/>
              </a:spcAft>
              <a:buNone/>
            </a:pPr>
            <a:r>
              <a:rPr lang="en" sz="1100">
                <a:latin typeface="Times New Roman"/>
                <a:ea typeface="Times New Roman"/>
                <a:cs typeface="Times New Roman"/>
                <a:sym typeface="Times New Roman"/>
              </a:rPr>
              <a:t>The </a:t>
            </a:r>
            <a:r>
              <a:rPr lang="en" sz="1100">
                <a:latin typeface="Times New Roman"/>
                <a:ea typeface="Times New Roman"/>
                <a:cs typeface="Times New Roman"/>
                <a:sym typeface="Times New Roman"/>
                <a:hlinkClick r:id="rId7"/>
              </a:rPr>
              <a:t>GLBT National Help Center</a:t>
            </a:r>
            <a:r>
              <a:rPr lang="en" sz="1100">
                <a:latin typeface="Times New Roman"/>
                <a:ea typeface="Times New Roman"/>
                <a:cs typeface="Times New Roman"/>
                <a:sym typeface="Times New Roman"/>
              </a:rPr>
              <a:t> </a:t>
            </a:r>
            <a:r>
              <a:rPr lang="en" sz="1100">
                <a:solidFill>
                  <a:srgbClr val="000000"/>
                </a:solidFill>
                <a:latin typeface="Times New Roman"/>
                <a:ea typeface="Times New Roman"/>
                <a:cs typeface="Times New Roman"/>
                <a:sym typeface="Times New Roman"/>
              </a:rPr>
              <a:t>provides multiple resources and access to a hotline and a youth chat line.</a:t>
            </a:r>
          </a:p>
          <a:p>
            <a:pPr lvl="0" rtl="0">
              <a:spcBef>
                <a:spcPts val="0"/>
              </a:spcBef>
              <a:spcAft>
                <a:spcPts val="0"/>
              </a:spcAft>
              <a:buNone/>
            </a:pPr>
            <a:r>
              <a:rPr lang="en" sz="1100">
                <a:latin typeface="Times New Roman"/>
                <a:ea typeface="Times New Roman"/>
                <a:cs typeface="Times New Roman"/>
                <a:sym typeface="Times New Roman"/>
                <a:hlinkClick r:id="rId8"/>
              </a:rPr>
              <a:t>GLSEN</a:t>
            </a:r>
            <a:r>
              <a:rPr lang="en" sz="1100">
                <a:latin typeface="Times New Roman"/>
                <a:ea typeface="Times New Roman"/>
                <a:cs typeface="Times New Roman"/>
                <a:sym typeface="Times New Roman"/>
              </a:rPr>
              <a:t> (the Gay, Lesbian and Straight Education Network)</a:t>
            </a:r>
            <a:r>
              <a:rPr lang="en" sz="1100">
                <a:solidFill>
                  <a:srgbClr val="000000"/>
                </a:solidFill>
                <a:latin typeface="Times New Roman"/>
                <a:ea typeface="Times New Roman"/>
                <a:cs typeface="Times New Roman"/>
                <a:sym typeface="Times New Roman"/>
              </a:rPr>
              <a:t> provides an annual report called the </a:t>
            </a:r>
            <a:r>
              <a:rPr lang="en" sz="1100">
                <a:solidFill>
                  <a:srgbClr val="000000"/>
                </a:solidFill>
                <a:latin typeface="Times New Roman"/>
                <a:ea typeface="Times New Roman"/>
                <a:cs typeface="Times New Roman"/>
                <a:sym typeface="Times New Roman"/>
                <a:hlinkClick r:id="rId9" invalidUrl="http://www.glsen.org/sites/default/files/2013 National School Climate Survey Full Report.pdf"/>
              </a:rPr>
              <a:t>National School Climate Survey</a:t>
            </a:r>
            <a:r>
              <a:rPr lang="en" sz="1100">
                <a:solidFill>
                  <a:srgbClr val="000000"/>
                </a:solidFill>
                <a:latin typeface="Times New Roman"/>
                <a:ea typeface="Times New Roman"/>
                <a:cs typeface="Times New Roman"/>
                <a:sym typeface="Times New Roman"/>
              </a:rPr>
              <a:t>, which reports on the experiences of Lesbian, Gay, Bisexual and Transgender Youth in U.S. schools.</a:t>
            </a:r>
          </a:p>
          <a:p>
            <a:pPr lvl="0" rtl="0">
              <a:spcBef>
                <a:spcPts val="0"/>
              </a:spcBef>
              <a:spcAft>
                <a:spcPts val="0"/>
              </a:spcAft>
              <a:buNone/>
            </a:pPr>
            <a:r>
              <a:rPr lang="en" sz="1100">
                <a:solidFill>
                  <a:srgbClr val="000000"/>
                </a:solidFill>
                <a:latin typeface="Times New Roman"/>
                <a:ea typeface="Times New Roman"/>
                <a:cs typeface="Times New Roman"/>
                <a:sym typeface="Times New Roman"/>
              </a:rPr>
              <a:t> </a:t>
            </a:r>
            <a:r>
              <a:rPr lang="en" sz="1100">
                <a:latin typeface="Times New Roman"/>
                <a:ea typeface="Times New Roman"/>
                <a:cs typeface="Times New Roman"/>
                <a:sym typeface="Times New Roman"/>
              </a:rPr>
              <a:t>The </a:t>
            </a:r>
            <a:r>
              <a:rPr lang="en" sz="1100">
                <a:latin typeface="Times New Roman"/>
                <a:ea typeface="Times New Roman"/>
                <a:cs typeface="Times New Roman"/>
                <a:sym typeface="Times New Roman"/>
                <a:hlinkClick r:id="rId10"/>
              </a:rPr>
              <a:t>Pride Institute</a:t>
            </a:r>
            <a:r>
              <a:rPr lang="en" sz="1100">
                <a:solidFill>
                  <a:srgbClr val="000000"/>
                </a:solidFill>
                <a:latin typeface="Times New Roman"/>
                <a:ea typeface="Times New Roman"/>
                <a:cs typeface="Times New Roman"/>
                <a:sym typeface="Times New Roman"/>
              </a:rPr>
              <a:t> is an unlocked, LGBT-exclusive facility that offers a residential treatment program, including psychiatric care for depression, anxiety and other needs.</a:t>
            </a:r>
          </a:p>
          <a:p>
            <a:pPr lvl="0" rtl="0">
              <a:spcBef>
                <a:spcPts val="0"/>
              </a:spcBef>
              <a:spcAft>
                <a:spcPts val="0"/>
              </a:spcAft>
              <a:buNone/>
            </a:pPr>
            <a:r>
              <a:rPr lang="en" sz="1100">
                <a:latin typeface="Times New Roman"/>
                <a:ea typeface="Times New Roman"/>
                <a:cs typeface="Times New Roman"/>
                <a:sym typeface="Times New Roman"/>
                <a:hlinkClick r:id="rId11"/>
              </a:rPr>
              <a:t>The Rainbow Access Initiative</a:t>
            </a:r>
            <a:r>
              <a:rPr lang="en" sz="1100">
                <a:solidFill>
                  <a:srgbClr val="000000"/>
                </a:solidFill>
                <a:latin typeface="Times New Roman"/>
                <a:ea typeface="Times New Roman"/>
                <a:cs typeface="Times New Roman"/>
                <a:sym typeface="Times New Roman"/>
              </a:rPr>
              <a:t> works to inform and educate health care providers on LGBTQ specific issues.</a:t>
            </a:r>
          </a:p>
          <a:p>
            <a:pPr lvl="0" rtl="0">
              <a:spcBef>
                <a:spcPts val="0"/>
              </a:spcBef>
              <a:spcAft>
                <a:spcPts val="0"/>
              </a:spcAft>
              <a:buNone/>
            </a:pPr>
            <a:r>
              <a:rPr lang="en" sz="1100">
                <a:latin typeface="Times New Roman"/>
                <a:ea typeface="Times New Roman"/>
                <a:cs typeface="Times New Roman"/>
                <a:sym typeface="Times New Roman"/>
                <a:hlinkClick r:id="rId12"/>
              </a:rPr>
              <a:t>The Trevor Project</a:t>
            </a:r>
            <a:r>
              <a:rPr lang="en" sz="1100">
                <a:solidFill>
                  <a:srgbClr val="000000"/>
                </a:solidFill>
                <a:latin typeface="Times New Roman"/>
                <a:ea typeface="Times New Roman"/>
                <a:cs typeface="Times New Roman"/>
                <a:sym typeface="Times New Roman"/>
              </a:rPr>
              <a:t> is a multimedia support network for LGBTQ youth providing crisis intervention and suicide prevention.</a:t>
            </a:r>
          </a:p>
          <a:p>
            <a:pPr lvl="0" rtl="0">
              <a:spcBef>
                <a:spcPts val="0"/>
              </a:spcBef>
              <a:spcAft>
                <a:spcPts val="0"/>
              </a:spcAft>
              <a:buNone/>
            </a:pPr>
            <a:endParaRPr sz="1200">
              <a:solidFill>
                <a:srgbClr val="000000"/>
              </a:solidFill>
              <a:latin typeface="Times New Roman"/>
              <a:ea typeface="Times New Roman"/>
              <a:cs typeface="Times New Roman"/>
              <a:sym typeface="Times New Roman"/>
            </a:endParaRPr>
          </a:p>
          <a:p>
            <a:pPr lvl="0" rtl="0">
              <a:spcBef>
                <a:spcPts val="0"/>
              </a:spcBef>
              <a:spcAft>
                <a:spcPts val="0"/>
              </a:spcAft>
              <a:buNone/>
            </a:pPr>
            <a:r>
              <a:rPr lang="en" sz="1200">
                <a:latin typeface="Arial"/>
                <a:ea typeface="Arial"/>
                <a:cs typeface="Arial"/>
                <a:sym typeface="Arial"/>
              </a:rPr>
              <a:t>https://www.nami.org/Find-Support/LGBTQ --National Alliance on Mental Illness: LGBTQ </a:t>
            </a:r>
          </a:p>
          <a:p>
            <a:pPr lvl="0">
              <a:spcBef>
                <a:spcPts val="0"/>
              </a:spcBef>
              <a:buNone/>
            </a:pPr>
            <a:endParaRPr/>
          </a:p>
          <a:p>
            <a:pPr lvl="0">
              <a:spcBef>
                <a:spcPts val="0"/>
              </a:spcBef>
              <a:buNone/>
            </a:pPr>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824</Words>
  <Application>Microsoft Macintosh PowerPoint</Application>
  <PresentationFormat>On-screen Show (16:9)</PresentationFormat>
  <Paragraphs>76</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Times New Roman</vt:lpstr>
      <vt:lpstr>Verdana</vt:lpstr>
      <vt:lpstr>Roboto Slab</vt:lpstr>
      <vt:lpstr>Arial</vt:lpstr>
      <vt:lpstr>Roboto</vt:lpstr>
      <vt:lpstr>marina</vt:lpstr>
      <vt:lpstr>PowerPoint Presentation</vt:lpstr>
      <vt:lpstr>LGBTQ+ Mental Health and Suicide </vt:lpstr>
      <vt:lpstr>LGBTQ+ &amp; Mental Health  </vt:lpstr>
      <vt:lpstr>LGBTQ+ SUICIDE STATISTICS</vt:lpstr>
      <vt:lpstr>  LGBTQ Students Need Allies!</vt:lpstr>
      <vt:lpstr>Gay-Straight Alliance Clubs (GSAs)</vt:lpstr>
      <vt:lpstr>Health Standards and Lesson Plans</vt:lpstr>
      <vt:lpstr>Health Standards and Lesson Plans</vt:lpstr>
      <vt:lpstr>Support &amp; Resources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modified xsi:type="dcterms:W3CDTF">2017-01-30T17:11:29Z</dcterms:modified>
</cp:coreProperties>
</file>