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4" r:id="rId9"/>
    <p:sldId id="266" r:id="rId10"/>
    <p:sldId id="267" r:id="rId11"/>
    <p:sldId id="268" r:id="rId12"/>
    <p:sldId id="259" r:id="rId13"/>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56B"/>
    <a:srgbClr val="FFCCFF"/>
    <a:srgbClr val="FFFF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00" autoAdjust="0"/>
    <p:restoredTop sz="94631" autoAdjust="0"/>
  </p:normalViewPr>
  <p:slideViewPr>
    <p:cSldViewPr>
      <p:cViewPr varScale="1">
        <p:scale>
          <a:sx n="73" d="100"/>
          <a:sy n="73" d="100"/>
        </p:scale>
        <p:origin x="-17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3108" name="Rectangle 36"/>
          <p:cNvSpPr>
            <a:spLocks noGrp="1" noChangeArrowheads="1"/>
          </p:cNvSpPr>
          <p:nvPr>
            <p:ph type="dt" sz="half" idx="2"/>
          </p:nvPr>
        </p:nvSpPr>
        <p:spPr/>
        <p:txBody>
          <a:bodyPr/>
          <a:lstStyle>
            <a:lvl1pPr>
              <a:defRPr/>
            </a:lvl1pPr>
          </a:lstStyle>
          <a:p>
            <a:endParaRPr lang="en-US"/>
          </a:p>
        </p:txBody>
      </p:sp>
      <p:sp>
        <p:nvSpPr>
          <p:cNvPr id="3109" name="Rectangle 37"/>
          <p:cNvSpPr>
            <a:spLocks noGrp="1" noChangeArrowheads="1"/>
          </p:cNvSpPr>
          <p:nvPr>
            <p:ph type="ftr" sz="quarter" idx="3"/>
          </p:nvPr>
        </p:nvSpPr>
        <p:spPr/>
        <p:txBody>
          <a:bodyPr/>
          <a:lstStyle>
            <a:lvl1pPr>
              <a:defRPr/>
            </a:lvl1pPr>
          </a:lstStyle>
          <a:p>
            <a:endParaRPr lang="en-US"/>
          </a:p>
        </p:txBody>
      </p:sp>
      <p:sp>
        <p:nvSpPr>
          <p:cNvPr id="3110" name="Rectangle 38"/>
          <p:cNvSpPr>
            <a:spLocks noGrp="1" noChangeArrowheads="1"/>
          </p:cNvSpPr>
          <p:nvPr>
            <p:ph type="sldNum" sz="quarter" idx="4"/>
          </p:nvPr>
        </p:nvSpPr>
        <p:spPr/>
        <p:txBody>
          <a:bodyPr/>
          <a:lstStyle>
            <a:lvl1pPr>
              <a:defRPr/>
            </a:lvl1pPr>
          </a:lstStyle>
          <a:p>
            <a:fld id="{22928B4A-0BB8-4C14-AECA-38469A5344B1}" type="slidenum">
              <a:rPr lang="en-US"/>
              <a:pPr/>
              <a:t>‹#›</a:t>
            </a:fld>
            <a:endParaRPr lang="en-US"/>
          </a:p>
        </p:txBody>
      </p:sp>
    </p:spTree>
  </p:cSld>
  <p:clrMapOvr>
    <a:masterClrMapping/>
  </p:clrMapOvr>
  <p:transition advTm="30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18648B-13BE-422D-BD2B-D53DDDCE012A}" type="slidenum">
              <a:rPr lang="en-US"/>
              <a:pPr/>
              <a:t>‹#›</a:t>
            </a:fld>
            <a:endParaRPr lang="en-US"/>
          </a:p>
        </p:txBody>
      </p:sp>
    </p:spTree>
  </p:cSld>
  <p:clrMapOvr>
    <a:masterClrMapping/>
  </p:clrMapOvr>
  <p:transition advTm="30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1EFFB4-3443-4707-8662-779107A42546}" type="slidenum">
              <a:rPr lang="en-US"/>
              <a:pPr/>
              <a:t>‹#›</a:t>
            </a:fld>
            <a:endParaRPr lang="en-US"/>
          </a:p>
        </p:txBody>
      </p:sp>
    </p:spTree>
  </p:cSld>
  <p:clrMapOvr>
    <a:masterClrMapping/>
  </p:clrMapOvr>
  <p:transition advTm="30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420241-AB92-4BA0-BCD9-5CC61AA56C71}" type="slidenum">
              <a:rPr lang="en-US"/>
              <a:pPr/>
              <a:t>‹#›</a:t>
            </a:fld>
            <a:endParaRPr lang="en-US"/>
          </a:p>
        </p:txBody>
      </p:sp>
    </p:spTree>
  </p:cSld>
  <p:clrMapOvr>
    <a:masterClrMapping/>
  </p:clrMapOvr>
  <p:transition advTm="30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C605B3-7F38-4596-BF4B-46F34314C494}" type="slidenum">
              <a:rPr lang="en-US"/>
              <a:pPr/>
              <a:t>‹#›</a:t>
            </a:fld>
            <a:endParaRPr lang="en-US"/>
          </a:p>
        </p:txBody>
      </p:sp>
    </p:spTree>
  </p:cSld>
  <p:clrMapOvr>
    <a:masterClrMapping/>
  </p:clrMapOvr>
  <p:transition advTm="30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4D8A73-3D4E-4134-8C62-F74CE52006FD}" type="slidenum">
              <a:rPr lang="en-US"/>
              <a:pPr/>
              <a:t>‹#›</a:t>
            </a:fld>
            <a:endParaRPr lang="en-US"/>
          </a:p>
        </p:txBody>
      </p:sp>
    </p:spTree>
  </p:cSld>
  <p:clrMapOvr>
    <a:masterClrMapping/>
  </p:clrMapOvr>
  <p:transition advTm="30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C2AE3F-E473-44BF-823B-902E38A5FD45}" type="slidenum">
              <a:rPr lang="en-US"/>
              <a:pPr/>
              <a:t>‹#›</a:t>
            </a:fld>
            <a:endParaRPr lang="en-US"/>
          </a:p>
        </p:txBody>
      </p:sp>
    </p:spTree>
  </p:cSld>
  <p:clrMapOvr>
    <a:masterClrMapping/>
  </p:clrMapOvr>
  <p:transition advTm="30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9BCA8B-3AF8-422F-98E7-83B7D7120FFE}" type="slidenum">
              <a:rPr lang="en-US"/>
              <a:pPr/>
              <a:t>‹#›</a:t>
            </a:fld>
            <a:endParaRPr lang="en-US"/>
          </a:p>
        </p:txBody>
      </p:sp>
    </p:spTree>
  </p:cSld>
  <p:clrMapOvr>
    <a:masterClrMapping/>
  </p:clrMapOvr>
  <p:transition advTm="30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14A509-E65B-4604-8703-973CD833A2D3}" type="slidenum">
              <a:rPr lang="en-US"/>
              <a:pPr/>
              <a:t>‹#›</a:t>
            </a:fld>
            <a:endParaRPr lang="en-US"/>
          </a:p>
        </p:txBody>
      </p:sp>
    </p:spTree>
  </p:cSld>
  <p:clrMapOvr>
    <a:masterClrMapping/>
  </p:clrMapOvr>
  <p:transition advTm="30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5F8439-2FE4-4DD0-986A-E3FDE86D99EF}" type="slidenum">
              <a:rPr lang="en-US"/>
              <a:pPr/>
              <a:t>‹#›</a:t>
            </a:fld>
            <a:endParaRPr lang="en-US"/>
          </a:p>
        </p:txBody>
      </p:sp>
    </p:spTree>
  </p:cSld>
  <p:clrMapOvr>
    <a:masterClrMapping/>
  </p:clrMapOvr>
  <p:transition advTm="30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337CB4-D07F-4A94-951C-9FEEA419C174}" type="slidenum">
              <a:rPr lang="en-US"/>
              <a:pPr/>
              <a:t>‹#›</a:t>
            </a:fld>
            <a:endParaRPr lang="en-US"/>
          </a:p>
        </p:txBody>
      </p:sp>
    </p:spTree>
  </p:cSld>
  <p:clrMapOvr>
    <a:masterClrMapping/>
  </p:clrMapOvr>
  <p:transition advTm="30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4F68210-4773-4C6F-A810-6A53ABC35A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0000">
    <p:zoom/>
  </p:transition>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ach-nology.com/teachers/lesson_plans/science/environment/" TargetMode="External"/><Relationship Id="rId7" Type="http://schemas.openxmlformats.org/officeDocument/2006/relationships/hyperlink" Target="http://www.acornnaturalists.com/" TargetMode="Externa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hyperlink" Target="http://www.atozteacherstuff.com/Themes/Environment/" TargetMode="External"/><Relationship Id="rId5" Type="http://schemas.openxmlformats.org/officeDocument/2006/relationships/hyperlink" Target="http://www.ca.gov/About/EnvironResources/GreenCA.html" TargetMode="External"/><Relationship Id="rId4" Type="http://schemas.openxmlformats.org/officeDocument/2006/relationships/hyperlink" Target="http://www.greeningschools.org/resources/view_resource.cfm?id=87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0.jpeg"/><Relationship Id="rId7" Type="http://schemas.openxmlformats.org/officeDocument/2006/relationships/hyperlink" Target="http://www.safekids.or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parenting-ed.org/handout3/Injury%20Prevention/injury%20prevention.htm" TargetMode="External"/><Relationship Id="rId5" Type="http://schemas.openxmlformats.org/officeDocument/2006/relationships/hyperlink" Target="http://www.rainbowresource.com/" TargetMode="External"/><Relationship Id="rId4" Type="http://schemas.openxmlformats.org/officeDocument/2006/relationships/hyperlink" Target="https://www.chp.edu/CHP/Injury+Prevention+For+Parent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kherrera@iemin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teoacademy.com/" TargetMode="External"/><Relationship Id="rId2" Type="http://schemas.openxmlformats.org/officeDocument/2006/relationships/hyperlink" Target="http://www.familyimpact.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kidshealth.org/" TargetMode="Externa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hyperlink" Target="http://www.ccfc.c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cfc.ca.gov/" TargetMode="External"/><Relationship Id="rId7" Type="http://schemas.openxmlformats.org/officeDocument/2006/relationships/image" Target="../media/image4.jpeg"/><Relationship Id="rId2" Type="http://schemas.openxmlformats.org/officeDocument/2006/relationships/hyperlink" Target="http://www.dairycouncilofca.org/PDFs/my_pyramid.pdf" TargetMode="External"/><Relationship Id="rId1" Type="http://schemas.openxmlformats.org/officeDocument/2006/relationships/slideLayout" Target="../slideLayouts/slideLayout8.xml"/><Relationship Id="rId6" Type="http://schemas.openxmlformats.org/officeDocument/2006/relationships/hyperlink" Target="http://dairycouncilofca.org/" TargetMode="External"/><Relationship Id="rId5" Type="http://schemas.openxmlformats.org/officeDocument/2006/relationships/hyperlink" Target="http://www.healthypeople.gov/" TargetMode="External"/><Relationship Id="rId4" Type="http://schemas.openxmlformats.org/officeDocument/2006/relationships/hyperlink" Target="http://www.californiahealthykid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HealthyYouth/CSHP/" TargetMode="External"/><Relationship Id="rId7" Type="http://schemas.openxmlformats.org/officeDocument/2006/relationships/hyperlink" Target="http://www.cde.ca.gov/be/st/ss/documents/pestandards.pdf" TargetMode="External"/><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hyperlink" Target="http://www.pecentral.org/lessonideas/pelessonplans.html" TargetMode="External"/><Relationship Id="rId5" Type="http://schemas.openxmlformats.org/officeDocument/2006/relationships/hyperlink" Target="http://www.4children.org/" TargetMode="External"/><Relationship Id="rId4" Type="http://schemas.openxmlformats.org/officeDocument/2006/relationships/hyperlink" Target="http://mentalhealth.samhsa.gov/databases/kdata.aspx?state=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rugabuse.gov/prevention/risk.html" TargetMode="External"/><Relationship Id="rId2" Type="http://schemas.openxmlformats.org/officeDocument/2006/relationships/hyperlink" Target="http://www.webmd.com/mental-health/Alcohol-Abuse/Teen-Alcohol-and-Drug-Abuse-Topic-Overview" TargetMode="External"/><Relationship Id="rId1" Type="http://schemas.openxmlformats.org/officeDocument/2006/relationships/slideLayout" Target="../slideLayouts/slideLayout2.xml"/><Relationship Id="rId4" Type="http://schemas.openxmlformats.org/officeDocument/2006/relationships/hyperlink" Target="http://www.mmhschoo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cdph.ca.gov/programs/dcdc/Pages/default.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books.org/wiki/Teaching_Elementary_School_Health_Education/Consumer_and_Community_Health"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www.lib.berkeley.edu/PUBL/consum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05400"/>
            <a:ext cx="8305800" cy="762000"/>
          </a:xfrm>
        </p:spPr>
        <p:txBody>
          <a:bodyPr/>
          <a:lstStyle/>
          <a:p>
            <a:r>
              <a:rPr lang="en-US" b="1" dirty="0" smtClean="0"/>
              <a:t>Health Resources</a:t>
            </a:r>
            <a:endParaRPr lang="en-US" b="1" dirty="0"/>
          </a:p>
        </p:txBody>
      </p:sp>
      <p:sp>
        <p:nvSpPr>
          <p:cNvPr id="3" name="Subtitle 2"/>
          <p:cNvSpPr>
            <a:spLocks noGrp="1"/>
          </p:cNvSpPr>
          <p:nvPr>
            <p:ph type="subTitle" idx="1"/>
          </p:nvPr>
        </p:nvSpPr>
        <p:spPr/>
        <p:txBody>
          <a:bodyPr/>
          <a:lstStyle/>
          <a:p>
            <a:r>
              <a:rPr lang="en-US" dirty="0" smtClean="0"/>
              <a:t>How we can educate ourselves, teach our children, better our community… Strengthen Our Future.</a:t>
            </a:r>
            <a:endParaRPr lang="en-US" dirty="0"/>
          </a:p>
        </p:txBody>
      </p:sp>
    </p:spTree>
  </p:cSld>
  <p:clrMapOvr>
    <a:masterClrMapping/>
  </p:clrMapOvr>
  <p:transition advTm="30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B56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86400" cy="566738"/>
          </a:xfrm>
        </p:spPr>
        <p:txBody>
          <a:bodyPr/>
          <a:lstStyle/>
          <a:p>
            <a:r>
              <a:rPr lang="en-US" sz="3200" dirty="0">
                <a:solidFill>
                  <a:schemeClr val="bg1"/>
                </a:solidFill>
              </a:rPr>
              <a:t>Environmental Health</a:t>
            </a:r>
          </a:p>
        </p:txBody>
      </p:sp>
      <p:pic>
        <p:nvPicPr>
          <p:cNvPr id="5" name="Picture Placeholder 4" descr="211.bmp"/>
          <p:cNvPicPr>
            <a:picLocks noGrp="1" noChangeAspect="1"/>
          </p:cNvPicPr>
          <p:nvPr>
            <p:ph type="pic" idx="1"/>
          </p:nvPr>
        </p:nvPicPr>
        <p:blipFill>
          <a:blip r:embed="rId2" cstate="print"/>
          <a:srcRect/>
          <a:stretch>
            <a:fillRect/>
          </a:stretch>
        </p:blipFill>
        <p:spPr>
          <a:xfrm>
            <a:off x="4648200" y="0"/>
            <a:ext cx="4495800" cy="3371850"/>
          </a:xfrm>
        </p:spPr>
      </p:pic>
      <p:sp>
        <p:nvSpPr>
          <p:cNvPr id="4" name="Text Placeholder 3"/>
          <p:cNvSpPr>
            <a:spLocks noGrp="1"/>
          </p:cNvSpPr>
          <p:nvPr>
            <p:ph type="body" sz="half" idx="2"/>
          </p:nvPr>
        </p:nvSpPr>
        <p:spPr>
          <a:xfrm>
            <a:off x="457200" y="6096000"/>
            <a:ext cx="8153400" cy="762000"/>
          </a:xfrm>
          <a:noFill/>
        </p:spPr>
        <p:txBody>
          <a:bodyPr/>
          <a:lstStyle/>
          <a:p>
            <a:pPr algn="ctr">
              <a:buFont typeface="Wingdings" pitchFamily="2" charset="2"/>
              <a:buChar char="v"/>
            </a:pPr>
            <a:r>
              <a:rPr lang="en-US" sz="1600" b="1" dirty="0" smtClean="0"/>
              <a:t>Environment Lesson Plans</a:t>
            </a:r>
          </a:p>
          <a:p>
            <a:pPr algn="ctr"/>
            <a:r>
              <a:rPr lang="en-US" sz="1600" dirty="0" smtClean="0">
                <a:hlinkClick r:id="rId3"/>
              </a:rPr>
              <a:t>http://www.teach-nology.com/teachers/lesson_plans/science/environment/</a:t>
            </a:r>
            <a:endParaRPr lang="en-US" sz="1600" dirty="0" smtClean="0"/>
          </a:p>
          <a:p>
            <a:endParaRPr lang="en-US" dirty="0"/>
          </a:p>
        </p:txBody>
      </p:sp>
      <p:sp>
        <p:nvSpPr>
          <p:cNvPr id="6" name="TextBox 5"/>
          <p:cNvSpPr txBox="1"/>
          <p:nvPr/>
        </p:nvSpPr>
        <p:spPr>
          <a:xfrm>
            <a:off x="0" y="5257800"/>
            <a:ext cx="6477000" cy="800219"/>
          </a:xfrm>
          <a:prstGeom prst="rect">
            <a:avLst/>
          </a:prstGeom>
          <a:solidFill>
            <a:srgbClr val="6BB56B"/>
          </a:solidFill>
        </p:spPr>
        <p:txBody>
          <a:bodyPr wrap="square" rtlCol="0">
            <a:spAutoFit/>
          </a:bodyPr>
          <a:lstStyle/>
          <a:p>
            <a:pPr algn="ctr">
              <a:buFont typeface="Wingdings" pitchFamily="2" charset="2"/>
              <a:buChar char="v"/>
            </a:pPr>
            <a:r>
              <a:rPr lang="en-US" sz="1600" b="1" dirty="0" smtClean="0"/>
              <a:t>Greening Schools</a:t>
            </a:r>
          </a:p>
          <a:p>
            <a:pPr algn="ctr"/>
            <a:r>
              <a:rPr lang="en-US" sz="1600" dirty="0" smtClean="0"/>
              <a:t>Environmental Health Curriculum, Lesson Plans, and Activities (K-12)</a:t>
            </a:r>
          </a:p>
          <a:p>
            <a:pPr algn="ctr"/>
            <a:r>
              <a:rPr lang="en-US" sz="1400" dirty="0" smtClean="0">
                <a:hlinkClick r:id="rId4"/>
              </a:rPr>
              <a:t>http://www.greeningschools.org/resources/view_resource.cfm?id=873</a:t>
            </a:r>
            <a:r>
              <a:rPr lang="en-US" sz="1400" dirty="0" smtClean="0"/>
              <a:t> </a:t>
            </a:r>
          </a:p>
        </p:txBody>
      </p:sp>
      <p:sp>
        <p:nvSpPr>
          <p:cNvPr id="8" name="TextBox 7"/>
          <p:cNvSpPr txBox="1"/>
          <p:nvPr/>
        </p:nvSpPr>
        <p:spPr>
          <a:xfrm>
            <a:off x="6553200" y="3352800"/>
            <a:ext cx="2590800" cy="2246769"/>
          </a:xfrm>
          <a:prstGeom prst="rect">
            <a:avLst/>
          </a:prstGeom>
          <a:noFill/>
        </p:spPr>
        <p:txBody>
          <a:bodyPr wrap="square" rtlCol="0">
            <a:spAutoFit/>
          </a:bodyPr>
          <a:lstStyle/>
          <a:p>
            <a:pPr algn="ctr">
              <a:buFont typeface="Wingdings" pitchFamily="2" charset="2"/>
              <a:buChar char="v"/>
            </a:pPr>
            <a:r>
              <a:rPr lang="en-US" sz="1600" b="1" dirty="0" smtClean="0"/>
              <a:t>Green California </a:t>
            </a:r>
          </a:p>
          <a:p>
            <a:pPr algn="ctr"/>
            <a:r>
              <a:rPr lang="en-US" sz="1600" dirty="0" smtClean="0"/>
              <a:t>From carpooling to solar power options, California is on board with options, resources and information to keep our state beautiful for generations to come.</a:t>
            </a:r>
          </a:p>
          <a:p>
            <a:pPr algn="ctr"/>
            <a:r>
              <a:rPr lang="en-US" sz="1400" dirty="0" smtClean="0">
                <a:hlinkClick r:id="rId5"/>
              </a:rPr>
              <a:t>http://www.ca.gov/About/EnvironResources/GreenCA.html</a:t>
            </a:r>
            <a:r>
              <a:rPr lang="en-US" sz="1400" dirty="0" smtClean="0"/>
              <a:t> </a:t>
            </a:r>
          </a:p>
        </p:txBody>
      </p:sp>
      <p:sp>
        <p:nvSpPr>
          <p:cNvPr id="9" name="TextBox 8"/>
          <p:cNvSpPr txBox="1"/>
          <p:nvPr/>
        </p:nvSpPr>
        <p:spPr>
          <a:xfrm>
            <a:off x="0" y="838200"/>
            <a:ext cx="4648200" cy="2523768"/>
          </a:xfrm>
          <a:prstGeom prst="rect">
            <a:avLst/>
          </a:prstGeom>
          <a:solidFill>
            <a:srgbClr val="6BB56B"/>
          </a:solidFill>
        </p:spPr>
        <p:txBody>
          <a:bodyPr wrap="square" rtlCol="0">
            <a:spAutoFit/>
          </a:bodyPr>
          <a:lstStyle/>
          <a:p>
            <a:pPr algn="ctr">
              <a:buFont typeface="Wingdings" pitchFamily="2" charset="2"/>
              <a:buChar char="v"/>
            </a:pPr>
            <a:r>
              <a:rPr lang="en-US" sz="1600" b="1" dirty="0" smtClean="0"/>
              <a:t>A to Z Teacher Stuff</a:t>
            </a:r>
          </a:p>
          <a:p>
            <a:pPr algn="ctr"/>
            <a:r>
              <a:rPr lang="en-US" sz="1400" dirty="0" smtClean="0">
                <a:solidFill>
                  <a:schemeClr val="bg1">
                    <a:lumMod val="95000"/>
                  </a:schemeClr>
                </a:solidFill>
                <a:hlinkClick r:id="rId6"/>
              </a:rPr>
              <a:t>http://www.atozteacherstuff.com/Themes/Environment/</a:t>
            </a:r>
            <a:r>
              <a:rPr lang="en-US" sz="1400" dirty="0" smtClean="0">
                <a:solidFill>
                  <a:schemeClr val="bg1">
                    <a:lumMod val="95000"/>
                  </a:schemeClr>
                </a:solidFill>
              </a:rPr>
              <a:t> </a:t>
            </a:r>
          </a:p>
          <a:p>
            <a:pPr algn="ctr"/>
            <a:r>
              <a:rPr lang="en-US" sz="1600" dirty="0" smtClean="0"/>
              <a:t>This website is worth a click of your finger… and you will surely save it to your favorites!  A compilation of lesson plans for all grade levels, and all types of learners.  Environmental issues can be discussed in many forms, and whether your child is interested in dinosaurs or oil spill statistics, you will appreciate all of the time that each of these teachers has put into their lessons!</a:t>
            </a:r>
          </a:p>
        </p:txBody>
      </p:sp>
      <p:sp>
        <p:nvSpPr>
          <p:cNvPr id="10" name="TextBox 9"/>
          <p:cNvSpPr txBox="1"/>
          <p:nvPr/>
        </p:nvSpPr>
        <p:spPr>
          <a:xfrm>
            <a:off x="0" y="3429000"/>
            <a:ext cx="6248400" cy="1815882"/>
          </a:xfrm>
          <a:prstGeom prst="rect">
            <a:avLst/>
          </a:prstGeom>
          <a:solidFill>
            <a:srgbClr val="6BB56B"/>
          </a:solidFill>
        </p:spPr>
        <p:txBody>
          <a:bodyPr wrap="square" rtlCol="0">
            <a:spAutoFit/>
          </a:bodyPr>
          <a:lstStyle/>
          <a:p>
            <a:pPr algn="ctr">
              <a:buFont typeface="Wingdings" pitchFamily="2" charset="2"/>
              <a:buChar char="v"/>
            </a:pPr>
            <a:r>
              <a:rPr lang="en-US" sz="1600" b="1" dirty="0" smtClean="0"/>
              <a:t>Acorn Naturalists </a:t>
            </a:r>
          </a:p>
          <a:p>
            <a:pPr algn="ctr"/>
            <a:r>
              <a:rPr lang="en-US" sz="1600" dirty="0" smtClean="0"/>
              <a:t>Approved Sky Mtn. Vendor (800)422-8886 </a:t>
            </a:r>
            <a:br>
              <a:rPr lang="en-US" sz="1600" dirty="0" smtClean="0"/>
            </a:br>
            <a:r>
              <a:rPr lang="en-US" sz="1600" dirty="0" smtClean="0">
                <a:hlinkClick r:id="rId7"/>
              </a:rPr>
              <a:t>http://www.acornnaturalists.com/ </a:t>
            </a:r>
            <a:r>
              <a:rPr lang="en-US" sz="1600" dirty="0" smtClean="0"/>
              <a:t> </a:t>
            </a:r>
          </a:p>
          <a:p>
            <a:pPr algn="ctr"/>
            <a:r>
              <a:rPr lang="en-US" sz="1600" dirty="0" smtClean="0"/>
              <a:t>Source for science and nature related educational resources and materials, thousands of hard-to-find specialty products. An established, independent bookseller and scientific and environmental supply company. </a:t>
            </a:r>
            <a:endParaRPr lang="en-US" sz="1600" dirty="0"/>
          </a:p>
        </p:txBody>
      </p:sp>
    </p:spTree>
  </p:cSld>
  <p:clrMapOvr>
    <a:masterClrMapping/>
  </p:clrMapOvr>
  <p:transition advTm="30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ea typeface="+mj-ea"/>
                <a:cs typeface="+mj-cs"/>
              </a:rPr>
              <a:t>Injury </a:t>
            </a:r>
            <a:r>
              <a:rPr lang="en-US" dirty="0" smtClean="0">
                <a:solidFill>
                  <a:schemeClr val="tx2"/>
                </a:solidFill>
                <a:latin typeface="+mj-lt"/>
                <a:ea typeface="+mj-ea"/>
                <a:cs typeface="+mj-cs"/>
              </a:rPr>
              <a:t>Prevention </a:t>
            </a:r>
            <a:r>
              <a:rPr lang="en-US" dirty="0">
                <a:solidFill>
                  <a:schemeClr val="tx2"/>
                </a:solidFill>
                <a:latin typeface="+mj-lt"/>
                <a:ea typeface="+mj-ea"/>
                <a:cs typeface="+mj-cs"/>
              </a:rPr>
              <a:t>and </a:t>
            </a:r>
            <a:r>
              <a:rPr lang="en-US" dirty="0" smtClean="0">
                <a:solidFill>
                  <a:schemeClr val="tx2"/>
                </a:solidFill>
                <a:latin typeface="+mj-lt"/>
                <a:ea typeface="+mj-ea"/>
                <a:cs typeface="+mj-cs"/>
              </a:rPr>
              <a:t>Safety</a:t>
            </a:r>
            <a:endParaRPr lang="en-US" dirty="0"/>
          </a:p>
        </p:txBody>
      </p:sp>
      <p:pic>
        <p:nvPicPr>
          <p:cNvPr id="4" name="Content Placeholder 3" descr="2010 pics 969.jpg"/>
          <p:cNvPicPr>
            <a:picLocks noGrp="1" noChangeAspect="1"/>
          </p:cNvPicPr>
          <p:nvPr>
            <p:ph idx="1"/>
          </p:nvPr>
        </p:nvPicPr>
        <p:blipFill>
          <a:blip r:embed="rId2" cstate="print"/>
          <a:stretch>
            <a:fillRect/>
          </a:stretch>
        </p:blipFill>
        <p:spPr>
          <a:xfrm rot="5400000">
            <a:off x="6781800" y="1676400"/>
            <a:ext cx="2438400" cy="1828800"/>
          </a:xfrm>
        </p:spPr>
      </p:pic>
      <p:pic>
        <p:nvPicPr>
          <p:cNvPr id="5" name="Picture 4" descr="2010 pics 934.jpg"/>
          <p:cNvPicPr>
            <a:picLocks noChangeAspect="1"/>
          </p:cNvPicPr>
          <p:nvPr/>
        </p:nvPicPr>
        <p:blipFill>
          <a:blip r:embed="rId3" cstate="print"/>
          <a:srcRect l="6667" r="13333" b="13333"/>
          <a:stretch>
            <a:fillRect/>
          </a:stretch>
        </p:blipFill>
        <p:spPr>
          <a:xfrm>
            <a:off x="228600" y="4724400"/>
            <a:ext cx="2438400" cy="1981200"/>
          </a:xfrm>
          <a:prstGeom prst="rect">
            <a:avLst/>
          </a:prstGeom>
        </p:spPr>
      </p:pic>
      <p:sp>
        <p:nvSpPr>
          <p:cNvPr id="7" name="TextBox 6"/>
          <p:cNvSpPr txBox="1"/>
          <p:nvPr/>
        </p:nvSpPr>
        <p:spPr>
          <a:xfrm>
            <a:off x="2819400" y="6248400"/>
            <a:ext cx="6172200" cy="461665"/>
          </a:xfrm>
          <a:prstGeom prst="rect">
            <a:avLst/>
          </a:prstGeom>
          <a:noFill/>
        </p:spPr>
        <p:txBody>
          <a:bodyPr wrap="square" rtlCol="0">
            <a:spAutoFit/>
          </a:bodyPr>
          <a:lstStyle/>
          <a:p>
            <a:pPr algn="ctr"/>
            <a:r>
              <a:rPr lang="en-US" sz="1200" b="1" dirty="0" smtClean="0"/>
              <a:t>Injury Prevention For Parents</a:t>
            </a:r>
            <a:endParaRPr lang="en-US" sz="1200" dirty="0" smtClean="0"/>
          </a:p>
          <a:p>
            <a:pPr algn="ctr"/>
            <a:r>
              <a:rPr lang="en-US" sz="1200" dirty="0" smtClean="0">
                <a:hlinkClick r:id="rId4"/>
              </a:rPr>
              <a:t>https://www.chp.edu/CHP/Injury+Prevention+For+Parents</a:t>
            </a:r>
            <a:r>
              <a:rPr lang="en-US" sz="1200" dirty="0" smtClean="0"/>
              <a:t> </a:t>
            </a:r>
            <a:endParaRPr lang="en-US" sz="1200" dirty="0"/>
          </a:p>
        </p:txBody>
      </p:sp>
      <p:sp>
        <p:nvSpPr>
          <p:cNvPr id="8" name="TextBox 7"/>
          <p:cNvSpPr txBox="1"/>
          <p:nvPr/>
        </p:nvSpPr>
        <p:spPr>
          <a:xfrm>
            <a:off x="2667000" y="5715000"/>
            <a:ext cx="6477000" cy="461665"/>
          </a:xfrm>
          <a:prstGeom prst="rect">
            <a:avLst/>
          </a:prstGeom>
          <a:noFill/>
        </p:spPr>
        <p:txBody>
          <a:bodyPr wrap="square" rtlCol="0">
            <a:spAutoFit/>
          </a:bodyPr>
          <a:lstStyle/>
          <a:p>
            <a:pPr algn="ctr"/>
            <a:r>
              <a:rPr lang="en-US" sz="1200" b="1" dirty="0" smtClean="0"/>
              <a:t>Rainbow Resource </a:t>
            </a:r>
            <a:r>
              <a:rPr lang="en-US" sz="1200" dirty="0" smtClean="0">
                <a:hlinkClick r:id="rId5"/>
              </a:rPr>
              <a:t>www.rainbowresource.com</a:t>
            </a:r>
            <a:endParaRPr lang="en-US" sz="1200" dirty="0" smtClean="0"/>
          </a:p>
          <a:p>
            <a:pPr algn="ctr"/>
            <a:r>
              <a:rPr lang="en-US" sz="1200" dirty="0" smtClean="0"/>
              <a:t>SMCS Approved Vendor- Keyword: Safety.  They have curriculum, posters, etc.</a:t>
            </a:r>
            <a:endParaRPr lang="en-US" sz="1200" dirty="0"/>
          </a:p>
        </p:txBody>
      </p:sp>
      <p:sp>
        <p:nvSpPr>
          <p:cNvPr id="9" name="TextBox 8"/>
          <p:cNvSpPr txBox="1"/>
          <p:nvPr/>
        </p:nvSpPr>
        <p:spPr>
          <a:xfrm>
            <a:off x="0" y="1219200"/>
            <a:ext cx="9144000" cy="923330"/>
          </a:xfrm>
          <a:prstGeom prst="rect">
            <a:avLst/>
          </a:prstGeom>
          <a:noFill/>
        </p:spPr>
        <p:txBody>
          <a:bodyPr wrap="square" rtlCol="0">
            <a:spAutoFit/>
          </a:bodyPr>
          <a:lstStyle/>
          <a:p>
            <a:pPr algn="ctr"/>
            <a:r>
              <a:rPr lang="en-US" sz="1400" b="1" dirty="0" smtClean="0">
                <a:solidFill>
                  <a:srgbClr val="C00000"/>
                </a:solidFill>
              </a:rPr>
              <a:t>“Accidental injuries are a leading cause of hospitalization and death for young children. Because many childhood injuries happen in or around the home, it is the parents who must assume responsibility for making the home a safe place.” </a:t>
            </a:r>
          </a:p>
          <a:p>
            <a:pPr algn="ctr"/>
            <a:r>
              <a:rPr lang="en-US" sz="1200" dirty="0" smtClean="0">
                <a:hlinkClick r:id="rId6"/>
              </a:rPr>
              <a:t>http://www.parenting-ed.org/handout3/Injury%20Prevention/injury%20prevention.htm</a:t>
            </a:r>
            <a:r>
              <a:rPr lang="en-US" sz="1200" dirty="0" smtClean="0"/>
              <a:t> </a:t>
            </a:r>
          </a:p>
        </p:txBody>
      </p:sp>
      <p:sp>
        <p:nvSpPr>
          <p:cNvPr id="10" name="TextBox 9"/>
          <p:cNvSpPr txBox="1"/>
          <p:nvPr/>
        </p:nvSpPr>
        <p:spPr>
          <a:xfrm>
            <a:off x="228600" y="2209800"/>
            <a:ext cx="6858000" cy="1477328"/>
          </a:xfrm>
          <a:prstGeom prst="rect">
            <a:avLst/>
          </a:prstGeom>
          <a:noFill/>
        </p:spPr>
        <p:txBody>
          <a:bodyPr wrap="square" rtlCol="0">
            <a:spAutoFit/>
          </a:bodyPr>
          <a:lstStyle/>
          <a:p>
            <a:pPr algn="ctr"/>
            <a:r>
              <a:rPr lang="en-US" dirty="0" smtClean="0"/>
              <a:t>This website is a great resource from parents, teachers, students, health professionals, and even the media!  With all of the facts, information and the many resources, you will be able to make safer choices for your family.</a:t>
            </a:r>
          </a:p>
          <a:p>
            <a:pPr algn="ctr"/>
            <a:r>
              <a:rPr lang="en-US" sz="1600" dirty="0" smtClean="0">
                <a:hlinkClick r:id="rId7"/>
              </a:rPr>
              <a:t>http://www.safekids.org</a:t>
            </a:r>
            <a:r>
              <a:rPr lang="en-US" dirty="0" smtClean="0">
                <a:hlinkClick r:id="rId7"/>
              </a:rPr>
              <a:t>/</a:t>
            </a:r>
            <a:r>
              <a:rPr lang="en-US" dirty="0" smtClean="0"/>
              <a:t> </a:t>
            </a:r>
          </a:p>
        </p:txBody>
      </p:sp>
      <p:pic>
        <p:nvPicPr>
          <p:cNvPr id="2050" name="Picture 2" descr="Pool Submersion Locations for Deaths to Children Ages 0-5 (2002-2004)"/>
          <p:cNvPicPr>
            <a:picLocks noChangeAspect="1" noChangeArrowheads="1"/>
          </p:cNvPicPr>
          <p:nvPr/>
        </p:nvPicPr>
        <p:blipFill>
          <a:blip r:embed="rId8" cstate="print"/>
          <a:srcRect/>
          <a:stretch>
            <a:fillRect/>
          </a:stretch>
        </p:blipFill>
        <p:spPr bwMode="auto">
          <a:xfrm>
            <a:off x="2133600" y="3581400"/>
            <a:ext cx="4876800" cy="2194561"/>
          </a:xfrm>
          <a:prstGeom prst="rect">
            <a:avLst/>
          </a:prstGeom>
          <a:noFill/>
        </p:spPr>
      </p:pic>
      <p:sp>
        <p:nvSpPr>
          <p:cNvPr id="12" name="TextBox 11"/>
          <p:cNvSpPr txBox="1"/>
          <p:nvPr/>
        </p:nvSpPr>
        <p:spPr>
          <a:xfrm>
            <a:off x="5638800" y="5029200"/>
            <a:ext cx="2507418" cy="430887"/>
          </a:xfrm>
          <a:prstGeom prst="rect">
            <a:avLst/>
          </a:prstGeom>
          <a:noFill/>
        </p:spPr>
        <p:txBody>
          <a:bodyPr wrap="none" rtlCol="0">
            <a:spAutoFit/>
          </a:bodyPr>
          <a:lstStyle/>
          <a:p>
            <a:pPr algn="l"/>
            <a:r>
              <a:rPr lang="en-US" sz="1100" dirty="0" smtClean="0"/>
              <a:t>More awesome data can be found at:</a:t>
            </a:r>
          </a:p>
          <a:p>
            <a:pPr algn="l"/>
            <a:r>
              <a:rPr lang="en-US" sz="1100" dirty="0" smtClean="0">
                <a:hlinkClick r:id="rId7"/>
              </a:rPr>
              <a:t>http://www.safekids.org/</a:t>
            </a:r>
            <a:endParaRPr lang="en-US" sz="1100" dirty="0" smtClean="0"/>
          </a:p>
        </p:txBody>
      </p:sp>
    </p:spTree>
  </p:cSld>
  <p:clrMapOvr>
    <a:masterClrMapping/>
  </p:clrMapOvr>
  <p:transition advTm="30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Disclaimer</a:t>
            </a:r>
            <a:endParaRPr lang="en-US" dirty="0"/>
          </a:p>
        </p:txBody>
      </p:sp>
      <p:sp>
        <p:nvSpPr>
          <p:cNvPr id="3" name="Content Placeholder 2"/>
          <p:cNvSpPr>
            <a:spLocks noGrp="1"/>
          </p:cNvSpPr>
          <p:nvPr>
            <p:ph idx="1"/>
          </p:nvPr>
        </p:nvSpPr>
        <p:spPr>
          <a:xfrm>
            <a:off x="685800" y="1219200"/>
            <a:ext cx="8458200" cy="5638800"/>
          </a:xfrm>
        </p:spPr>
        <p:txBody>
          <a:bodyPr/>
          <a:lstStyle/>
          <a:p>
            <a:pPr algn="ctr">
              <a:buNone/>
            </a:pPr>
            <a:r>
              <a:rPr lang="en-US" dirty="0" smtClean="0"/>
              <a:t>		</a:t>
            </a:r>
            <a:r>
              <a:rPr lang="en-US" sz="2400" dirty="0" smtClean="0"/>
              <a:t>This information is to help guide and inform you of the options and information that is available to you through the state, community, and both non-approved and approved vendors of Sky Mountain.  </a:t>
            </a:r>
          </a:p>
          <a:p>
            <a:pPr algn="ctr">
              <a:buNone/>
            </a:pPr>
            <a:r>
              <a:rPr lang="en-US" sz="2400" dirty="0" smtClean="0"/>
              <a:t>		This is not organized by Sky Mountain Charter School, nor are they held liable for any information within this document.</a:t>
            </a:r>
          </a:p>
          <a:p>
            <a:pPr algn="ctr">
              <a:buNone/>
            </a:pPr>
            <a:r>
              <a:rPr lang="en-US" sz="2400" dirty="0" smtClean="0"/>
              <a:t>		If you have any questions, feel free to contact me at </a:t>
            </a:r>
            <a:r>
              <a:rPr lang="en-US" sz="2400" dirty="0" smtClean="0">
                <a:hlinkClick r:id="rId2"/>
              </a:rPr>
              <a:t>kherrera@ieminc.org</a:t>
            </a:r>
            <a:endParaRPr lang="en-US" sz="2400" dirty="0" smtClean="0"/>
          </a:p>
          <a:p>
            <a:pPr algn="ctr">
              <a:buNone/>
            </a:pPr>
            <a:r>
              <a:rPr lang="en-US" sz="2400" dirty="0" smtClean="0"/>
              <a:t>Happy Learning~ </a:t>
            </a:r>
          </a:p>
          <a:p>
            <a:pPr algn="ctr">
              <a:buNone/>
            </a:pPr>
            <a:r>
              <a:rPr lang="en-US" sz="2400" dirty="0" smtClean="0"/>
              <a:t>Kelly Herrera</a:t>
            </a:r>
          </a:p>
          <a:p>
            <a:pPr algn="ctr">
              <a:buNone/>
            </a:pPr>
            <a:r>
              <a:rPr lang="en-US" sz="1600" dirty="0" smtClean="0"/>
              <a:t>Education Specialist with Sky Mountain Charter School</a:t>
            </a:r>
          </a:p>
          <a:p>
            <a:pPr>
              <a:buNone/>
            </a:pPr>
            <a:endParaRPr lang="en-US" dirty="0"/>
          </a:p>
        </p:txBody>
      </p:sp>
    </p:spTree>
  </p:cSld>
  <p:clrMapOvr>
    <a:masterClrMapping/>
  </p:clrMapOvr>
  <p:transition advTm="30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Resources</a:t>
            </a:r>
            <a:endParaRPr lang="en-US" dirty="0"/>
          </a:p>
        </p:txBody>
      </p:sp>
      <p:sp>
        <p:nvSpPr>
          <p:cNvPr id="3" name="Content Placeholder 2"/>
          <p:cNvSpPr>
            <a:spLocks noGrp="1"/>
          </p:cNvSpPr>
          <p:nvPr>
            <p:ph idx="1"/>
          </p:nvPr>
        </p:nvSpPr>
        <p:spPr>
          <a:xfrm>
            <a:off x="990600" y="1600200"/>
            <a:ext cx="7924800" cy="4876800"/>
          </a:xfrm>
        </p:spPr>
        <p:txBody>
          <a:bodyPr/>
          <a:lstStyle/>
          <a:p>
            <a:pPr>
              <a:buFont typeface="Wingdings" pitchFamily="2" charset="2"/>
              <a:buChar char="v"/>
            </a:pPr>
            <a:r>
              <a:rPr lang="en-US" sz="2800" dirty="0" smtClean="0">
                <a:solidFill>
                  <a:schemeClr val="tx1"/>
                </a:solidFill>
                <a:latin typeface="+mn-lt"/>
                <a:ea typeface="+mn-ea"/>
                <a:cs typeface="+mn-cs"/>
              </a:rPr>
              <a:t>Family </a:t>
            </a:r>
            <a:r>
              <a:rPr lang="en-US" sz="2800" dirty="0">
                <a:solidFill>
                  <a:schemeClr val="tx1"/>
                </a:solidFill>
                <a:latin typeface="+mn-lt"/>
                <a:ea typeface="+mn-ea"/>
                <a:cs typeface="+mn-cs"/>
              </a:rPr>
              <a:t>Living and Social </a:t>
            </a:r>
            <a:r>
              <a:rPr lang="en-US" sz="2800" dirty="0" smtClean="0">
                <a:solidFill>
                  <a:schemeClr val="tx1"/>
                </a:solidFill>
                <a:latin typeface="+mn-lt"/>
                <a:ea typeface="+mn-ea"/>
                <a:cs typeface="+mn-cs"/>
              </a:rPr>
              <a:t>Health</a:t>
            </a:r>
          </a:p>
          <a:p>
            <a:pPr>
              <a:buFont typeface="Wingdings" pitchFamily="2" charset="2"/>
              <a:buChar char="v"/>
            </a:pPr>
            <a:r>
              <a:rPr lang="en-US" sz="2800" dirty="0" smtClean="0">
                <a:solidFill>
                  <a:schemeClr val="tx1"/>
                </a:solidFill>
                <a:latin typeface="+mn-lt"/>
                <a:ea typeface="+mn-ea"/>
                <a:cs typeface="+mn-cs"/>
              </a:rPr>
              <a:t>Growth </a:t>
            </a:r>
            <a:r>
              <a:rPr lang="en-US" sz="2800" dirty="0">
                <a:solidFill>
                  <a:schemeClr val="tx1"/>
                </a:solidFill>
                <a:latin typeface="+mn-lt"/>
                <a:ea typeface="+mn-ea"/>
                <a:cs typeface="+mn-cs"/>
              </a:rPr>
              <a:t>and </a:t>
            </a:r>
            <a:r>
              <a:rPr lang="en-US" sz="2800" dirty="0" smtClean="0">
                <a:solidFill>
                  <a:schemeClr val="tx1"/>
                </a:solidFill>
                <a:latin typeface="+mn-lt"/>
                <a:ea typeface="+mn-ea"/>
                <a:cs typeface="+mn-cs"/>
              </a:rPr>
              <a:t>Development</a:t>
            </a:r>
          </a:p>
          <a:p>
            <a:pPr>
              <a:buFont typeface="Wingdings" pitchFamily="2" charset="2"/>
              <a:buChar char="v"/>
            </a:pPr>
            <a:r>
              <a:rPr lang="en-US" sz="2800" dirty="0" smtClean="0">
                <a:solidFill>
                  <a:schemeClr val="tx1"/>
                </a:solidFill>
                <a:latin typeface="+mn-lt"/>
                <a:ea typeface="+mn-ea"/>
                <a:cs typeface="+mn-cs"/>
              </a:rPr>
              <a:t>Nutrition</a:t>
            </a:r>
          </a:p>
          <a:p>
            <a:pPr>
              <a:buFont typeface="Wingdings" pitchFamily="2" charset="2"/>
              <a:buChar char="v"/>
            </a:pPr>
            <a:r>
              <a:rPr lang="en-US" sz="2800" dirty="0" smtClean="0">
                <a:solidFill>
                  <a:schemeClr val="tx1"/>
                </a:solidFill>
                <a:latin typeface="+mn-lt"/>
                <a:ea typeface="+mn-ea"/>
                <a:cs typeface="+mn-cs"/>
              </a:rPr>
              <a:t>Personal Health</a:t>
            </a:r>
            <a:r>
              <a:rPr lang="en-US" sz="1200" dirty="0" smtClean="0"/>
              <a:t> </a:t>
            </a:r>
            <a:r>
              <a:rPr lang="en-US" sz="2800" dirty="0" smtClean="0">
                <a:solidFill>
                  <a:schemeClr val="tx1"/>
                </a:solidFill>
                <a:latin typeface="+mn-lt"/>
                <a:ea typeface="+mn-ea"/>
                <a:cs typeface="+mn-cs"/>
              </a:rPr>
              <a:t>and </a:t>
            </a:r>
            <a:r>
              <a:rPr lang="en-US" sz="2800" dirty="0">
                <a:solidFill>
                  <a:schemeClr val="tx1"/>
                </a:solidFill>
                <a:latin typeface="+mn-lt"/>
                <a:ea typeface="+mn-ea"/>
                <a:cs typeface="+mn-cs"/>
              </a:rPr>
              <a:t>Physical Activity </a:t>
            </a:r>
            <a:endParaRPr lang="en-US" sz="2800" dirty="0" smtClean="0">
              <a:solidFill>
                <a:schemeClr val="tx1"/>
              </a:solidFill>
              <a:latin typeface="+mn-lt"/>
              <a:ea typeface="+mn-ea"/>
              <a:cs typeface="+mn-cs"/>
            </a:endParaRPr>
          </a:p>
          <a:p>
            <a:pPr>
              <a:buFont typeface="Wingdings" pitchFamily="2" charset="2"/>
              <a:buChar char="v"/>
            </a:pPr>
            <a:r>
              <a:rPr lang="en-US" sz="2800" dirty="0" smtClean="0">
                <a:solidFill>
                  <a:schemeClr val="tx1"/>
                </a:solidFill>
                <a:latin typeface="+mn-lt"/>
                <a:ea typeface="+mn-ea"/>
                <a:cs typeface="+mn-cs"/>
              </a:rPr>
              <a:t>Alcohol</a:t>
            </a:r>
            <a:r>
              <a:rPr lang="en-US" sz="2800" dirty="0">
                <a:solidFill>
                  <a:schemeClr val="tx1"/>
                </a:solidFill>
                <a:latin typeface="+mn-lt"/>
                <a:ea typeface="+mn-ea"/>
                <a:cs typeface="+mn-cs"/>
              </a:rPr>
              <a:t>, Tobacco, and Other </a:t>
            </a:r>
            <a:r>
              <a:rPr lang="en-US" sz="2800" dirty="0" smtClean="0">
                <a:solidFill>
                  <a:schemeClr val="tx1"/>
                </a:solidFill>
                <a:latin typeface="+mn-lt"/>
                <a:ea typeface="+mn-ea"/>
                <a:cs typeface="+mn-cs"/>
              </a:rPr>
              <a:t>Drugs</a:t>
            </a:r>
          </a:p>
          <a:p>
            <a:pPr>
              <a:buFont typeface="Wingdings" pitchFamily="2" charset="2"/>
              <a:buChar char="v"/>
            </a:pPr>
            <a:r>
              <a:rPr lang="en-US" sz="2800" dirty="0" smtClean="0">
                <a:solidFill>
                  <a:schemeClr val="tx1"/>
                </a:solidFill>
                <a:latin typeface="+mn-lt"/>
                <a:ea typeface="+mn-ea"/>
                <a:cs typeface="+mn-cs"/>
              </a:rPr>
              <a:t>Communicable </a:t>
            </a:r>
            <a:r>
              <a:rPr lang="en-US" sz="2800" dirty="0">
                <a:solidFill>
                  <a:schemeClr val="tx1"/>
                </a:solidFill>
                <a:latin typeface="+mn-lt"/>
                <a:ea typeface="+mn-ea"/>
                <a:cs typeface="+mn-cs"/>
              </a:rPr>
              <a:t>and Chronic </a:t>
            </a:r>
            <a:r>
              <a:rPr lang="en-US" sz="2800" dirty="0" smtClean="0">
                <a:solidFill>
                  <a:schemeClr val="tx1"/>
                </a:solidFill>
                <a:latin typeface="+mn-lt"/>
                <a:ea typeface="+mn-ea"/>
                <a:cs typeface="+mn-cs"/>
              </a:rPr>
              <a:t>Diseases</a:t>
            </a:r>
          </a:p>
          <a:p>
            <a:pPr>
              <a:buFont typeface="Wingdings" pitchFamily="2" charset="2"/>
              <a:buChar char="v"/>
            </a:pPr>
            <a:r>
              <a:rPr lang="en-US" sz="2800" dirty="0" smtClean="0">
                <a:solidFill>
                  <a:schemeClr val="tx1"/>
                </a:solidFill>
                <a:latin typeface="+mn-lt"/>
                <a:ea typeface="+mn-ea"/>
                <a:cs typeface="+mn-cs"/>
              </a:rPr>
              <a:t>Consumer </a:t>
            </a:r>
            <a:r>
              <a:rPr lang="en-US" sz="2800" dirty="0">
                <a:solidFill>
                  <a:schemeClr val="tx1"/>
                </a:solidFill>
                <a:latin typeface="+mn-lt"/>
                <a:ea typeface="+mn-ea"/>
                <a:cs typeface="+mn-cs"/>
              </a:rPr>
              <a:t>and Community </a:t>
            </a:r>
            <a:r>
              <a:rPr lang="en-US" sz="2800" dirty="0" smtClean="0">
                <a:solidFill>
                  <a:schemeClr val="tx1"/>
                </a:solidFill>
                <a:latin typeface="+mn-lt"/>
                <a:ea typeface="+mn-ea"/>
                <a:cs typeface="+mn-cs"/>
              </a:rPr>
              <a:t>Health</a:t>
            </a:r>
          </a:p>
          <a:p>
            <a:pPr>
              <a:buFont typeface="Wingdings" pitchFamily="2" charset="2"/>
              <a:buChar char="v"/>
            </a:pPr>
            <a:r>
              <a:rPr lang="en-US" sz="2800" dirty="0" smtClean="0">
                <a:solidFill>
                  <a:schemeClr val="tx1"/>
                </a:solidFill>
                <a:latin typeface="+mn-lt"/>
                <a:ea typeface="+mn-ea"/>
                <a:cs typeface="+mn-cs"/>
              </a:rPr>
              <a:t>Environmental Health</a:t>
            </a:r>
          </a:p>
          <a:p>
            <a:pPr>
              <a:buFont typeface="Wingdings" pitchFamily="2" charset="2"/>
              <a:buChar char="v"/>
            </a:pPr>
            <a:r>
              <a:rPr lang="en-US" sz="2800" dirty="0" smtClean="0">
                <a:solidFill>
                  <a:schemeClr val="tx1"/>
                </a:solidFill>
                <a:latin typeface="+mn-lt"/>
                <a:ea typeface="+mn-ea"/>
                <a:cs typeface="+mn-cs"/>
              </a:rPr>
              <a:t>Injury </a:t>
            </a:r>
            <a:r>
              <a:rPr lang="en-US" sz="2800" dirty="0">
                <a:solidFill>
                  <a:schemeClr val="tx1"/>
                </a:solidFill>
                <a:latin typeface="+mn-lt"/>
                <a:ea typeface="+mn-ea"/>
                <a:cs typeface="+mn-cs"/>
              </a:rPr>
              <a:t>Prevention and Safety</a:t>
            </a:r>
            <a:endParaRPr lang="en-US" sz="2800" dirty="0"/>
          </a:p>
        </p:txBody>
      </p:sp>
      <p:sp>
        <p:nvSpPr>
          <p:cNvPr id="4" name="TextBox 3"/>
          <p:cNvSpPr txBox="1"/>
          <p:nvPr/>
        </p:nvSpPr>
        <p:spPr>
          <a:xfrm>
            <a:off x="329205" y="1219200"/>
            <a:ext cx="7671795" cy="369332"/>
          </a:xfrm>
          <a:prstGeom prst="rect">
            <a:avLst/>
          </a:prstGeom>
          <a:noFill/>
        </p:spPr>
        <p:txBody>
          <a:bodyPr wrap="square" rtlCol="0">
            <a:spAutoFit/>
          </a:bodyPr>
          <a:lstStyle/>
          <a:p>
            <a:pPr algn="l"/>
            <a:r>
              <a:rPr lang="en-US" dirty="0" smtClean="0"/>
              <a:t>The following content areas are included in this PowerPoint: </a:t>
            </a:r>
            <a:endParaRPr lang="en-US" dirty="0"/>
          </a:p>
        </p:txBody>
      </p:sp>
    </p:spTree>
  </p:cSld>
  <p:clrMapOvr>
    <a:masterClrMapping/>
  </p:clrMapOvr>
  <p:transition advTm="30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762000"/>
          </a:xfrm>
        </p:spPr>
        <p:txBody>
          <a:bodyPr/>
          <a:lstStyle/>
          <a:p>
            <a:r>
              <a:rPr lang="en-US" sz="4000" dirty="0" smtClean="0">
                <a:solidFill>
                  <a:schemeClr val="accent5">
                    <a:lumMod val="90000"/>
                  </a:schemeClr>
                </a:solidFill>
                <a:latin typeface="+mj-lt"/>
                <a:ea typeface="+mj-ea"/>
                <a:cs typeface="+mj-cs"/>
              </a:rPr>
              <a:t>Family Living and Social Health</a:t>
            </a:r>
            <a:r>
              <a:rPr lang="en-US" dirty="0">
                <a:solidFill>
                  <a:schemeClr val="tx1"/>
                </a:solidFill>
                <a:latin typeface="+mj-lt"/>
                <a:ea typeface="+mj-ea"/>
                <a:cs typeface="+mj-cs"/>
              </a:rPr>
              <a:t/>
            </a:r>
            <a:br>
              <a:rPr lang="en-US" dirty="0">
                <a:solidFill>
                  <a:schemeClr val="tx1"/>
                </a:solidFill>
                <a:latin typeface="+mj-lt"/>
                <a:ea typeface="+mj-ea"/>
                <a:cs typeface="+mj-cs"/>
              </a:rPr>
            </a:br>
            <a:endParaRPr lang="en-US" dirty="0"/>
          </a:p>
        </p:txBody>
      </p:sp>
      <p:sp>
        <p:nvSpPr>
          <p:cNvPr id="3" name="Content Placeholder 2"/>
          <p:cNvSpPr>
            <a:spLocks noGrp="1"/>
          </p:cNvSpPr>
          <p:nvPr>
            <p:ph sz="half" idx="1"/>
          </p:nvPr>
        </p:nvSpPr>
        <p:spPr>
          <a:xfrm>
            <a:off x="914400" y="1143000"/>
            <a:ext cx="2895600" cy="5715000"/>
          </a:xfrm>
        </p:spPr>
        <p:txBody>
          <a:bodyPr/>
          <a:lstStyle/>
          <a:p>
            <a:endParaRPr lang="en-US" sz="1400" dirty="0" smtClean="0"/>
          </a:p>
          <a:p>
            <a:pPr algn="ctr">
              <a:buNone/>
            </a:pPr>
            <a:r>
              <a:rPr lang="en-US" sz="1600" b="1" dirty="0" smtClean="0"/>
              <a:t>      </a:t>
            </a:r>
            <a:r>
              <a:rPr lang="en-US" sz="1600" b="1" dirty="0" smtClean="0">
                <a:solidFill>
                  <a:schemeClr val="accent1">
                    <a:lumMod val="50000"/>
                  </a:schemeClr>
                </a:solidFill>
              </a:rPr>
              <a:t>Family Education Family Impact</a:t>
            </a:r>
          </a:p>
          <a:p>
            <a:pPr>
              <a:buFont typeface="Wingdings" pitchFamily="2" charset="2"/>
              <a:buChar char="v"/>
            </a:pPr>
            <a:r>
              <a:rPr lang="en-US" sz="1600" dirty="0" smtClean="0"/>
              <a:t>Sky Mtn. approved vendor</a:t>
            </a:r>
            <a:endParaRPr lang="en-US" sz="1600" dirty="0"/>
          </a:p>
          <a:p>
            <a:pPr>
              <a:buFont typeface="Wingdings" pitchFamily="2" charset="2"/>
              <a:buChar char="v"/>
            </a:pPr>
            <a:r>
              <a:rPr lang="en-US" sz="1600" dirty="0" smtClean="0"/>
              <a:t>Phone (800) 349-2543 </a:t>
            </a:r>
            <a:br>
              <a:rPr lang="en-US" sz="1600" dirty="0" smtClean="0"/>
            </a:br>
            <a:r>
              <a:rPr lang="en-US" sz="1400" dirty="0" smtClean="0">
                <a:hlinkClick r:id="rId2"/>
              </a:rPr>
              <a:t>http://www.familyimpact.com </a:t>
            </a:r>
            <a:endParaRPr lang="en-US" sz="1400" dirty="0" smtClean="0"/>
          </a:p>
          <a:p>
            <a:pPr>
              <a:buFont typeface="Wingdings" pitchFamily="2" charset="2"/>
              <a:buChar char="v"/>
            </a:pPr>
            <a:r>
              <a:rPr lang="en-US" sz="1600" dirty="0" smtClean="0"/>
              <a:t>Parenting skills materials to strengthen marriages and families. Offers parenting resource manuals.  </a:t>
            </a:r>
          </a:p>
          <a:p>
            <a:pPr>
              <a:buFont typeface="Wingdings" pitchFamily="2" charset="2"/>
              <a:buChar char="v"/>
            </a:pPr>
            <a:r>
              <a:rPr lang="en-US" sz="1600" dirty="0" smtClean="0"/>
              <a:t>Family Impact enhances life by teaching correct principles and providing tools necessary to optimize human potential which empowers individuals and families to live a happy, healthy, balanced life.</a:t>
            </a:r>
          </a:p>
          <a:p>
            <a:pPr>
              <a:buNone/>
            </a:pPr>
            <a:endParaRPr lang="en-US" dirty="0"/>
          </a:p>
        </p:txBody>
      </p:sp>
      <p:sp>
        <p:nvSpPr>
          <p:cNvPr id="4" name="Content Placeholder 3"/>
          <p:cNvSpPr>
            <a:spLocks noGrp="1"/>
          </p:cNvSpPr>
          <p:nvPr>
            <p:ph sz="half" idx="2"/>
          </p:nvPr>
        </p:nvSpPr>
        <p:spPr>
          <a:xfrm>
            <a:off x="4191000" y="1143000"/>
            <a:ext cx="4953000" cy="5715000"/>
          </a:xfrm>
        </p:spPr>
        <p:txBody>
          <a:bodyPr/>
          <a:lstStyle/>
          <a:p>
            <a:pPr algn="ctr">
              <a:buNone/>
            </a:pPr>
            <a:r>
              <a:rPr lang="en-US" sz="1600" dirty="0" smtClean="0"/>
              <a:t> 	</a:t>
            </a:r>
          </a:p>
          <a:p>
            <a:pPr algn="ctr">
              <a:buNone/>
            </a:pPr>
            <a:r>
              <a:rPr lang="en-US" sz="1600" dirty="0" smtClean="0"/>
              <a:t>      </a:t>
            </a:r>
            <a:r>
              <a:rPr lang="en-US" sz="1600" b="1" dirty="0" smtClean="0">
                <a:solidFill>
                  <a:schemeClr val="accent1">
                    <a:lumMod val="50000"/>
                  </a:schemeClr>
                </a:solidFill>
              </a:rPr>
              <a:t>Promoting social health </a:t>
            </a:r>
            <a:r>
              <a:rPr lang="en-US" sz="1600" dirty="0" smtClean="0"/>
              <a:t>can be done in many ways… as we home school our children, it is important that they build their confidence in the world outside of the comfort of their own homes.  </a:t>
            </a:r>
            <a:r>
              <a:rPr lang="en-US" sz="1600" dirty="0"/>
              <a:t> </a:t>
            </a:r>
            <a:r>
              <a:rPr lang="en-US" sz="1600" dirty="0" smtClean="0"/>
              <a:t>                                  </a:t>
            </a:r>
            <a:r>
              <a:rPr lang="en-US" sz="1600" dirty="0"/>
              <a:t> </a:t>
            </a:r>
            <a:r>
              <a:rPr lang="en-US" sz="1600" dirty="0" smtClean="0"/>
              <a:t>                     Here are just a few ideas:</a:t>
            </a:r>
          </a:p>
          <a:p>
            <a:pPr>
              <a:buFont typeface="Wingdings" pitchFamily="2" charset="2"/>
              <a:buChar char="v"/>
            </a:pPr>
            <a:r>
              <a:rPr lang="en-US" sz="1600" dirty="0" err="1" smtClean="0"/>
              <a:t>Valverde</a:t>
            </a:r>
            <a:r>
              <a:rPr lang="en-US" sz="1600" dirty="0" smtClean="0"/>
              <a:t> School of Performing Arts</a:t>
            </a:r>
          </a:p>
          <a:p>
            <a:pPr>
              <a:buNone/>
            </a:pPr>
            <a:r>
              <a:rPr lang="en-US" sz="1600" i="1" dirty="0" smtClean="0"/>
              <a:t>	11981 Jack Benny Dr. #102 Rancho Cucamonga, CA 91739 (</a:t>
            </a:r>
            <a:r>
              <a:rPr lang="en-US" sz="1600" dirty="0" smtClean="0"/>
              <a:t>909) 987-2789</a:t>
            </a:r>
          </a:p>
          <a:p>
            <a:pPr>
              <a:buFont typeface="Wingdings" pitchFamily="2" charset="2"/>
              <a:buChar char="v"/>
            </a:pPr>
            <a:r>
              <a:rPr lang="en-US" sz="1600" dirty="0" smtClean="0"/>
              <a:t>Sky Mountain Group Educational Activities</a:t>
            </a:r>
          </a:p>
          <a:p>
            <a:pPr>
              <a:buFont typeface="Wingdings" pitchFamily="2" charset="2"/>
              <a:buChar char="v"/>
            </a:pPr>
            <a:r>
              <a:rPr lang="en-US" sz="1600" dirty="0" smtClean="0"/>
              <a:t>Samuel B. Mateo-</a:t>
            </a:r>
            <a:endParaRPr lang="en-US" sz="1600" dirty="0"/>
          </a:p>
          <a:p>
            <a:pPr>
              <a:buNone/>
            </a:pPr>
            <a:r>
              <a:rPr lang="en-US" sz="1600" dirty="0" smtClean="0"/>
              <a:t>       Mateo Academy of Self Defense Service </a:t>
            </a:r>
            <a:br>
              <a:rPr lang="en-US" sz="1600" dirty="0" smtClean="0"/>
            </a:br>
            <a:r>
              <a:rPr lang="en-US" sz="1600" dirty="0" smtClean="0">
                <a:hlinkClick r:id="rId3"/>
              </a:rPr>
              <a:t>http://www.mateoacademy.com </a:t>
            </a:r>
            <a:r>
              <a:rPr lang="en-US" sz="1600" dirty="0" smtClean="0"/>
              <a:t/>
            </a:r>
            <a:br>
              <a:rPr lang="en-US" sz="1600" dirty="0" smtClean="0"/>
            </a:br>
            <a:r>
              <a:rPr lang="en-US" sz="1600" dirty="0" smtClean="0"/>
              <a:t>14725 Seventh St. Ste. 100</a:t>
            </a:r>
            <a:br>
              <a:rPr lang="en-US" sz="1600" dirty="0" smtClean="0"/>
            </a:br>
            <a:r>
              <a:rPr lang="en-US" sz="1600" dirty="0" smtClean="0"/>
              <a:t>Victorville, CA. 92395  (760) 952-3835 </a:t>
            </a:r>
          </a:p>
          <a:p>
            <a:pPr>
              <a:buFont typeface="Wingdings" pitchFamily="2" charset="2"/>
              <a:buChar char="v"/>
            </a:pPr>
            <a:r>
              <a:rPr lang="en-US" sz="1600" dirty="0" smtClean="0"/>
              <a:t>Local Co-Ops where they will meet other home schooled students (and where you can form a support group as well).</a:t>
            </a:r>
          </a:p>
          <a:p>
            <a:pPr>
              <a:buFont typeface="Wingdings" pitchFamily="2" charset="2"/>
              <a:buChar char="v"/>
            </a:pPr>
            <a:r>
              <a:rPr lang="en-US" sz="1600" dirty="0" smtClean="0"/>
              <a:t>Community College Courses for students 16 years and older</a:t>
            </a:r>
          </a:p>
          <a:p>
            <a:pPr>
              <a:buNone/>
            </a:pPr>
            <a:endParaRPr lang="en-US" sz="1600" dirty="0" smtClean="0"/>
          </a:p>
          <a:p>
            <a:pPr>
              <a:buFont typeface="Wingdings" pitchFamily="2" charset="2"/>
              <a:buChar char="v"/>
            </a:pPr>
            <a:endParaRPr lang="en-US" sz="1600" dirty="0" smtClean="0"/>
          </a:p>
          <a:p>
            <a:pPr algn="ctr">
              <a:buFont typeface="Wingdings" pitchFamily="2" charset="2"/>
              <a:buChar char="v"/>
            </a:pPr>
            <a:endParaRPr lang="en-US" sz="1600" dirty="0"/>
          </a:p>
        </p:txBody>
      </p:sp>
    </p:spTree>
  </p:cSld>
  <p:clrMapOvr>
    <a:masterClrMapping/>
  </p:clrMapOvr>
  <p:transition advTm="30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019800" cy="642938"/>
          </a:xfrm>
        </p:spPr>
        <p:txBody>
          <a:bodyPr/>
          <a:lstStyle/>
          <a:p>
            <a:r>
              <a:rPr lang="en-US" sz="3600" dirty="0" smtClean="0"/>
              <a:t>Growth and Development</a:t>
            </a:r>
            <a:endParaRPr lang="en-US" sz="3600" dirty="0"/>
          </a:p>
        </p:txBody>
      </p:sp>
      <p:pic>
        <p:nvPicPr>
          <p:cNvPr id="5" name="Picture Placeholder 4" descr="2010 pics 743.jpg"/>
          <p:cNvPicPr>
            <a:picLocks noGrp="1" noChangeAspect="1"/>
          </p:cNvPicPr>
          <p:nvPr>
            <p:ph type="pic" idx="1"/>
          </p:nvPr>
        </p:nvPicPr>
        <p:blipFill>
          <a:blip r:embed="rId2" cstate="print"/>
          <a:srcRect/>
          <a:stretch>
            <a:fillRect/>
          </a:stretch>
        </p:blipFill>
        <p:spPr>
          <a:xfrm rot="5400000">
            <a:off x="4350016" y="2126988"/>
            <a:ext cx="4823883" cy="3617912"/>
          </a:xfrm>
        </p:spPr>
      </p:pic>
      <p:sp>
        <p:nvSpPr>
          <p:cNvPr id="4" name="Text Placeholder 3"/>
          <p:cNvSpPr>
            <a:spLocks noGrp="1"/>
          </p:cNvSpPr>
          <p:nvPr>
            <p:ph type="body" sz="half" idx="2"/>
          </p:nvPr>
        </p:nvSpPr>
        <p:spPr>
          <a:xfrm>
            <a:off x="990600" y="1143000"/>
            <a:ext cx="3962400" cy="5715000"/>
          </a:xfrm>
        </p:spPr>
        <p:txBody>
          <a:bodyPr/>
          <a:lstStyle/>
          <a:p>
            <a:pPr algn="ctr"/>
            <a:r>
              <a:rPr lang="en-US" sz="1600" b="1" dirty="0" smtClean="0"/>
              <a:t>Resources:</a:t>
            </a:r>
          </a:p>
          <a:p>
            <a:pPr algn="ctr">
              <a:buFont typeface="Wingdings" pitchFamily="2" charset="2"/>
              <a:buChar char="ü"/>
            </a:pPr>
            <a:r>
              <a:rPr lang="en-US" sz="1600" dirty="0" smtClean="0"/>
              <a:t>   Your child’s pediatrician</a:t>
            </a:r>
          </a:p>
          <a:p>
            <a:pPr algn="ctr">
              <a:buFont typeface="Wingdings" pitchFamily="2" charset="2"/>
              <a:buChar char="ü"/>
            </a:pPr>
            <a:r>
              <a:rPr lang="en-US" sz="1600" dirty="0" smtClean="0"/>
              <a:t>   Kid’s Health- </a:t>
            </a:r>
            <a:r>
              <a:rPr lang="en-US" sz="1600" dirty="0" smtClean="0">
                <a:hlinkClick r:id="rId3"/>
              </a:rPr>
              <a:t>http://kidshealth.org/</a:t>
            </a:r>
            <a:r>
              <a:rPr lang="en-US" sz="1600" dirty="0" smtClean="0"/>
              <a:t> </a:t>
            </a:r>
          </a:p>
          <a:p>
            <a:pPr algn="ctr">
              <a:buFont typeface="Wingdings" pitchFamily="2" charset="2"/>
              <a:buChar char="ü"/>
            </a:pPr>
            <a:r>
              <a:rPr lang="en-US" sz="1600" dirty="0" smtClean="0"/>
              <a:t>   First 5 California      </a:t>
            </a:r>
            <a:r>
              <a:rPr lang="en-US" sz="1600" dirty="0"/>
              <a:t> </a:t>
            </a:r>
            <a:r>
              <a:rPr lang="en-US" sz="1600" dirty="0" smtClean="0"/>
              <a:t>    </a:t>
            </a:r>
          </a:p>
          <a:p>
            <a:pPr algn="ctr"/>
            <a:r>
              <a:rPr lang="en-US" sz="1600" dirty="0" smtClean="0"/>
              <a:t>      </a:t>
            </a:r>
            <a:r>
              <a:rPr lang="en-US" sz="1600" dirty="0" smtClean="0">
                <a:hlinkClick r:id="rId4"/>
              </a:rPr>
              <a:t>http://www.ccfc.ca.gov/</a:t>
            </a:r>
            <a:r>
              <a:rPr lang="en-US" sz="1600" dirty="0" smtClean="0"/>
              <a:t> </a:t>
            </a:r>
          </a:p>
          <a:p>
            <a:pPr algn="ctr"/>
            <a:r>
              <a:rPr lang="en-US" sz="1600" dirty="0" smtClean="0"/>
              <a:t>We are all concerned about the rate of our child’s growth, whether it be physical or mental.  First 5 California works with most hospitals and gives free information, help and resource lists…</a:t>
            </a:r>
          </a:p>
          <a:p>
            <a:pPr algn="ctr"/>
            <a:r>
              <a:rPr lang="en-US" sz="1600" dirty="0" smtClean="0"/>
              <a:t>“Research shows that a child's brain develops most dramatically during the early years of life. We’ve worked hard to educate parents and caregivers about the important role they play in their children’s first years. First 5 California’s programs are designed to meet its goal of ensuring more children are born healthy, raised in nurturing homes and ready to succeed in school.”</a:t>
            </a:r>
          </a:p>
          <a:p>
            <a:pPr algn="ctr"/>
            <a:r>
              <a:rPr lang="en-US" sz="1600" dirty="0" smtClean="0">
                <a:hlinkClick r:id="rId4"/>
              </a:rPr>
              <a:t>http://www.ccfc.ca.gov/</a:t>
            </a:r>
            <a:endParaRPr lang="en-US" sz="1600" dirty="0" smtClean="0"/>
          </a:p>
          <a:p>
            <a:pPr>
              <a:buFont typeface="Wingdings" pitchFamily="2" charset="2"/>
              <a:buChar char="ü"/>
            </a:pPr>
            <a:endParaRPr lang="en-US" sz="1600" dirty="0" smtClean="0"/>
          </a:p>
          <a:p>
            <a:endParaRPr lang="en-US" dirty="0"/>
          </a:p>
        </p:txBody>
      </p:sp>
    </p:spTree>
  </p:cSld>
  <p:clrMapOvr>
    <a:masterClrMapping/>
  </p:clrMapOvr>
  <p:transition advTm="30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3008313" cy="869950"/>
          </a:xfrm>
        </p:spPr>
        <p:txBody>
          <a:bodyPr/>
          <a:lstStyle/>
          <a:p>
            <a:pPr algn="ctr"/>
            <a:r>
              <a:rPr lang="en-US" sz="3600" dirty="0" smtClean="0"/>
              <a:t>Nutrition</a:t>
            </a:r>
            <a:endParaRPr lang="en-US" sz="3600" dirty="0"/>
          </a:p>
        </p:txBody>
      </p:sp>
      <p:sp>
        <p:nvSpPr>
          <p:cNvPr id="3" name="Content Placeholder 2"/>
          <p:cNvSpPr>
            <a:spLocks noGrp="1"/>
          </p:cNvSpPr>
          <p:nvPr>
            <p:ph idx="1"/>
          </p:nvPr>
        </p:nvSpPr>
        <p:spPr>
          <a:xfrm>
            <a:off x="4114800" y="1447800"/>
            <a:ext cx="4572000" cy="5105400"/>
          </a:xfrm>
          <a:solidFill>
            <a:srgbClr val="FFFF66"/>
          </a:solidFill>
          <a:effectLst>
            <a:glow rad="228600">
              <a:schemeClr val="accent4">
                <a:satMod val="175000"/>
                <a:alpha val="40000"/>
              </a:schemeClr>
            </a:glow>
          </a:effectLst>
        </p:spPr>
        <p:txBody>
          <a:bodyPr/>
          <a:lstStyle/>
          <a:p>
            <a:pPr algn="ctr">
              <a:buNone/>
            </a:pPr>
            <a:r>
              <a:rPr lang="en-US" sz="2800" dirty="0" smtClean="0"/>
              <a:t>Spotlight on</a:t>
            </a:r>
          </a:p>
          <a:p>
            <a:pPr algn="ctr">
              <a:buNone/>
            </a:pPr>
            <a:r>
              <a:rPr lang="en-US" sz="2800" dirty="0"/>
              <a:t>T</a:t>
            </a:r>
            <a:r>
              <a:rPr lang="en-US" sz="2800" dirty="0" smtClean="0"/>
              <a:t>he Dairy Council of California</a:t>
            </a:r>
          </a:p>
          <a:p>
            <a:pPr algn="ctr">
              <a:buNone/>
            </a:pPr>
            <a:r>
              <a:rPr lang="en-US" sz="1800" dirty="0" smtClean="0"/>
              <a:t>This website and program is awesome!  They are not just about the milk and dairy products, but they educate California, and promote overall health through proper nutrition.</a:t>
            </a:r>
          </a:p>
          <a:p>
            <a:pPr algn="ctr">
              <a:buNone/>
            </a:pPr>
            <a:r>
              <a:rPr lang="en-US" sz="1800" dirty="0" smtClean="0"/>
              <a:t>The Dairy Council of CA offers:</a:t>
            </a:r>
          </a:p>
          <a:p>
            <a:pPr algn="ctr">
              <a:buFont typeface="Wingdings" pitchFamily="2" charset="2"/>
              <a:buChar char="Ø"/>
            </a:pPr>
            <a:r>
              <a:rPr lang="en-US" sz="1800" dirty="0" smtClean="0"/>
              <a:t>Free milk to our students at the LA county fair (when on a field trip)</a:t>
            </a:r>
          </a:p>
          <a:p>
            <a:pPr algn="ctr">
              <a:buFont typeface="Wingdings" pitchFamily="2" charset="2"/>
              <a:buChar char="Ø"/>
            </a:pPr>
            <a:r>
              <a:rPr lang="en-US" sz="1800" dirty="0" smtClean="0"/>
              <a:t>Online kid’s games &amp; great handouts</a:t>
            </a:r>
          </a:p>
          <a:p>
            <a:pPr algn="ctr">
              <a:buFont typeface="Wingdings" pitchFamily="2" charset="2"/>
              <a:buChar char="Ø"/>
            </a:pPr>
            <a:r>
              <a:rPr lang="en-US" sz="1800" dirty="0" smtClean="0"/>
              <a:t>The new and improved pyramid of the   5 food groups! </a:t>
            </a:r>
            <a:r>
              <a:rPr lang="en-US" sz="1200" dirty="0" smtClean="0">
                <a:hlinkClick r:id="rId2"/>
              </a:rPr>
              <a:t>http://www.dairycouncilofca.org/PDFs/my_pyramid.pdf</a:t>
            </a:r>
            <a:endParaRPr lang="en-US" sz="1200" dirty="0"/>
          </a:p>
          <a:p>
            <a:pPr algn="ctr">
              <a:buFont typeface="Wingdings" pitchFamily="2" charset="2"/>
              <a:buChar char="Ø"/>
            </a:pPr>
            <a:endParaRPr lang="en-US" sz="1800" dirty="0"/>
          </a:p>
        </p:txBody>
      </p:sp>
      <p:sp>
        <p:nvSpPr>
          <p:cNvPr id="4" name="Text Placeholder 3"/>
          <p:cNvSpPr>
            <a:spLocks noGrp="1"/>
          </p:cNvSpPr>
          <p:nvPr>
            <p:ph type="body" sz="half" idx="2"/>
          </p:nvPr>
        </p:nvSpPr>
        <p:spPr>
          <a:xfrm>
            <a:off x="990600" y="1600201"/>
            <a:ext cx="3008313" cy="3276600"/>
          </a:xfrm>
        </p:spPr>
        <p:txBody>
          <a:bodyPr/>
          <a:lstStyle/>
          <a:p>
            <a:pPr algn="ctr"/>
            <a:r>
              <a:rPr lang="en-US" dirty="0" smtClean="0"/>
              <a:t>First 5 California           </a:t>
            </a:r>
          </a:p>
          <a:p>
            <a:pPr algn="ctr"/>
            <a:r>
              <a:rPr lang="en-US" dirty="0" smtClean="0"/>
              <a:t>      </a:t>
            </a:r>
            <a:r>
              <a:rPr lang="en-US" dirty="0" smtClean="0">
                <a:hlinkClick r:id="rId3"/>
              </a:rPr>
              <a:t>http://www.ccfc.ca.gov/</a:t>
            </a:r>
            <a:r>
              <a:rPr lang="en-US" dirty="0" smtClean="0"/>
              <a:t> </a:t>
            </a:r>
          </a:p>
          <a:p>
            <a:pPr algn="ctr"/>
            <a:endParaRPr lang="en-US" dirty="0" smtClean="0"/>
          </a:p>
          <a:p>
            <a:pPr algn="ctr"/>
            <a:r>
              <a:rPr lang="en-US" dirty="0" smtClean="0"/>
              <a:t>California Healthy Kids</a:t>
            </a:r>
          </a:p>
          <a:p>
            <a:pPr algn="ctr"/>
            <a:r>
              <a:rPr lang="en-US" dirty="0" smtClean="0">
                <a:hlinkClick r:id="rId4"/>
              </a:rPr>
              <a:t>http://www.californiahealthykids.org</a:t>
            </a:r>
            <a:endParaRPr lang="en-US" dirty="0" smtClean="0"/>
          </a:p>
          <a:p>
            <a:pPr algn="ctr"/>
            <a:endParaRPr lang="en-US" dirty="0" smtClean="0"/>
          </a:p>
          <a:p>
            <a:pPr algn="ctr"/>
            <a:r>
              <a:rPr lang="en-US" dirty="0" smtClean="0"/>
              <a:t>Healthy People</a:t>
            </a:r>
          </a:p>
          <a:p>
            <a:pPr algn="ctr"/>
            <a:r>
              <a:rPr lang="en-US" dirty="0" smtClean="0">
                <a:hlinkClick r:id="rId5"/>
              </a:rPr>
              <a:t>http://www.healthypeople.gov/</a:t>
            </a:r>
            <a:endParaRPr lang="en-US" dirty="0" smtClean="0"/>
          </a:p>
          <a:p>
            <a:pPr algn="ctr"/>
            <a:endParaRPr lang="en-US" dirty="0"/>
          </a:p>
          <a:p>
            <a:pPr algn="ctr"/>
            <a:r>
              <a:rPr lang="en-US" dirty="0" smtClean="0"/>
              <a:t>Dairy Council of California</a:t>
            </a:r>
          </a:p>
          <a:p>
            <a:pPr algn="ctr"/>
            <a:r>
              <a:rPr lang="en-US" dirty="0" smtClean="0">
                <a:hlinkClick r:id="rId6"/>
              </a:rPr>
              <a:t>http://dairycouncilofca.org/</a:t>
            </a:r>
            <a:endParaRPr lang="en-US" dirty="0" smtClean="0"/>
          </a:p>
          <a:p>
            <a:endParaRPr lang="en-US" dirty="0"/>
          </a:p>
        </p:txBody>
      </p:sp>
      <p:pic>
        <p:nvPicPr>
          <p:cNvPr id="5" name="Picture 4" descr="37765_422425847147_631427147_4598140_5170285_n.jpg"/>
          <p:cNvPicPr>
            <a:picLocks noChangeAspect="1"/>
          </p:cNvPicPr>
          <p:nvPr/>
        </p:nvPicPr>
        <p:blipFill>
          <a:blip r:embed="rId7" cstate="print"/>
          <a:srcRect r="22738"/>
          <a:stretch>
            <a:fillRect/>
          </a:stretch>
        </p:blipFill>
        <p:spPr>
          <a:xfrm rot="21106835">
            <a:off x="1419831" y="4624574"/>
            <a:ext cx="1936572" cy="1879885"/>
          </a:xfrm>
          <a:prstGeom prst="rect">
            <a:avLst/>
          </a:prstGeom>
        </p:spPr>
      </p:pic>
    </p:spTree>
  </p:cSld>
  <p:clrMapOvr>
    <a:masterClrMapping/>
  </p:clrMapOvr>
  <p:transition advTm="3000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838200"/>
          </a:xfrm>
        </p:spPr>
        <p:txBody>
          <a:bodyPr/>
          <a:lstStyle/>
          <a:p>
            <a:pPr algn="ctr"/>
            <a:r>
              <a:rPr lang="en-US" sz="2400" dirty="0"/>
              <a:t>Personal Health (Inc. Mental and Emotional Health) </a:t>
            </a:r>
            <a:r>
              <a:rPr lang="en-US" sz="2400" dirty="0" smtClean="0"/>
              <a:t/>
            </a:r>
            <a:br>
              <a:rPr lang="en-US" sz="2400" dirty="0" smtClean="0"/>
            </a:br>
            <a:r>
              <a:rPr lang="en-US" sz="2400" dirty="0" smtClean="0"/>
              <a:t>and </a:t>
            </a:r>
            <a:r>
              <a:rPr lang="en-US" sz="2400" dirty="0"/>
              <a:t>Physical Activity </a:t>
            </a:r>
          </a:p>
        </p:txBody>
      </p:sp>
      <p:pic>
        <p:nvPicPr>
          <p:cNvPr id="6" name="Picture Placeholder 5" descr="2010 pics 659.jpg"/>
          <p:cNvPicPr>
            <a:picLocks noGrp="1" noChangeAspect="1"/>
          </p:cNvPicPr>
          <p:nvPr>
            <p:ph type="pic" idx="1"/>
          </p:nvPr>
        </p:nvPicPr>
        <p:blipFill>
          <a:blip r:embed="rId2" cstate="print"/>
          <a:srcRect/>
          <a:stretch>
            <a:fillRect/>
          </a:stretch>
        </p:blipFill>
        <p:spPr>
          <a:xfrm>
            <a:off x="152400" y="1143000"/>
            <a:ext cx="4495800" cy="3371850"/>
          </a:xfrm>
        </p:spPr>
      </p:pic>
      <p:sp>
        <p:nvSpPr>
          <p:cNvPr id="4" name="Text Placeholder 3"/>
          <p:cNvSpPr>
            <a:spLocks noGrp="1"/>
          </p:cNvSpPr>
          <p:nvPr>
            <p:ph type="body" sz="half" idx="2"/>
          </p:nvPr>
        </p:nvSpPr>
        <p:spPr>
          <a:xfrm>
            <a:off x="152400" y="4648200"/>
            <a:ext cx="4800600" cy="2057400"/>
          </a:xfrm>
          <a:solidFill>
            <a:schemeClr val="accent3">
              <a:lumMod val="85000"/>
            </a:schemeClr>
          </a:solidFill>
        </p:spPr>
        <p:txBody>
          <a:bodyPr/>
          <a:lstStyle/>
          <a:p>
            <a:r>
              <a:rPr lang="en-US" dirty="0" smtClean="0"/>
              <a:t>Healthy Youth- Coordinated School Health Program</a:t>
            </a:r>
          </a:p>
          <a:p>
            <a:r>
              <a:rPr lang="en-US" dirty="0" smtClean="0">
                <a:hlinkClick r:id="rId3"/>
              </a:rPr>
              <a:t>http://www.cdc.gov/HealthyYouth/CSHP/</a:t>
            </a:r>
            <a:endParaRPr lang="en-US" dirty="0" smtClean="0"/>
          </a:p>
          <a:p>
            <a:r>
              <a:rPr lang="en-US" dirty="0" smtClean="0"/>
              <a:t>State Mental Health Resources for California</a:t>
            </a:r>
            <a:endParaRPr lang="en-US" dirty="0"/>
          </a:p>
          <a:p>
            <a:r>
              <a:rPr lang="en-US" sz="1200" dirty="0" smtClean="0">
                <a:hlinkClick r:id="rId4"/>
              </a:rPr>
              <a:t>http://mentalhealth.samhsa.gov/databases/kdata.aspx?state=CA</a:t>
            </a:r>
            <a:endParaRPr lang="en-US" sz="1200" dirty="0" smtClean="0"/>
          </a:p>
          <a:p>
            <a:r>
              <a:rPr lang="en-US" dirty="0" smtClean="0"/>
              <a:t>Children’s Advocate</a:t>
            </a:r>
          </a:p>
          <a:p>
            <a:r>
              <a:rPr lang="en-US" dirty="0" smtClean="0">
                <a:hlinkClick r:id="rId5"/>
              </a:rPr>
              <a:t>http://www.4children.org/</a:t>
            </a:r>
            <a:endParaRPr lang="en-US" dirty="0" smtClean="0"/>
          </a:p>
          <a:p>
            <a:r>
              <a:rPr lang="en-US" dirty="0" smtClean="0"/>
              <a:t>PE Central- Health/PE lesson plans, programs, ideas</a:t>
            </a:r>
          </a:p>
          <a:p>
            <a:r>
              <a:rPr lang="en-US" dirty="0" smtClean="0">
                <a:hlinkClick r:id="rId6"/>
              </a:rPr>
              <a:t>http://www.pecentral.org/lessonideas/pelessonplans.html</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4953000" y="1219200"/>
            <a:ext cx="4191000" cy="5693866"/>
          </a:xfrm>
          <a:prstGeom prst="rect">
            <a:avLst/>
          </a:prstGeom>
          <a:noFill/>
        </p:spPr>
        <p:txBody>
          <a:bodyPr wrap="square" rtlCol="0">
            <a:spAutoFit/>
          </a:bodyPr>
          <a:lstStyle/>
          <a:p>
            <a:pPr algn="ctr"/>
            <a:r>
              <a:rPr lang="en-US" b="1" dirty="0" smtClean="0"/>
              <a:t>Physical </a:t>
            </a:r>
            <a:r>
              <a:rPr lang="en-US" b="1" dirty="0"/>
              <a:t>Education Model Content Standards for California Public Schools Kindergarten Through Grade </a:t>
            </a:r>
            <a:r>
              <a:rPr lang="en-US" b="1" dirty="0" smtClean="0"/>
              <a:t>Twelve</a:t>
            </a:r>
          </a:p>
          <a:p>
            <a:pPr algn="ctr"/>
            <a:r>
              <a:rPr lang="en-US" sz="1200" dirty="0" smtClean="0">
                <a:hlinkClick r:id="rId7"/>
              </a:rPr>
              <a:t>http://www.cde.ca.gov/be/st/ss/documents/pestandards.pdf</a:t>
            </a:r>
            <a:endParaRPr lang="en-US" sz="1200" dirty="0" smtClean="0"/>
          </a:p>
          <a:p>
            <a:pPr algn="ctr"/>
            <a:endParaRPr lang="en-US" sz="1200" dirty="0"/>
          </a:p>
          <a:p>
            <a:pPr algn="ctr"/>
            <a:r>
              <a:rPr lang="en-US" sz="1600" dirty="0" smtClean="0"/>
              <a:t>As our school is state funded, we abide by their rules and regulations… and the most demanding and time consuming jobs that we have is making sure that the students are learning… and they are learning what they are supposed to be learning (as dictated in the California State Standards).</a:t>
            </a:r>
          </a:p>
          <a:p>
            <a:pPr algn="ctr"/>
            <a:r>
              <a:rPr lang="en-US" sz="1600" dirty="0" smtClean="0"/>
              <a:t>Although this may throw a wrench in your normal style of teaching, and there may be a learning experience around every turn, know that the state has done their homework, and once you are familiar with the standards and why they want you to teach your student how to underhand throw in the 1</a:t>
            </a:r>
            <a:r>
              <a:rPr lang="en-US" sz="1600" baseline="30000" dirty="0" smtClean="0"/>
              <a:t>st</a:t>
            </a:r>
            <a:r>
              <a:rPr lang="en-US" sz="1600" dirty="0" smtClean="0"/>
              <a:t> grade, you will be grateful for this wonderful state in which we live. </a:t>
            </a:r>
          </a:p>
          <a:p>
            <a:pPr algn="ctr"/>
            <a:endParaRPr lang="en-US" sz="1200" dirty="0" smtClean="0"/>
          </a:p>
        </p:txBody>
      </p:sp>
    </p:spTree>
  </p:cSld>
  <p:clrMapOvr>
    <a:masterClrMapping/>
  </p:clrMapOvr>
  <p:transition advTm="30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ea typeface="+mj-ea"/>
                <a:cs typeface="+mj-cs"/>
              </a:rPr>
              <a:t>Alcohol, Tobacco, and Other Drugs</a:t>
            </a:r>
            <a:endParaRPr lang="en-US" dirty="0"/>
          </a:p>
        </p:txBody>
      </p:sp>
      <p:sp>
        <p:nvSpPr>
          <p:cNvPr id="3" name="Content Placeholder 2"/>
          <p:cNvSpPr>
            <a:spLocks noGrp="1"/>
          </p:cNvSpPr>
          <p:nvPr>
            <p:ph idx="1"/>
          </p:nvPr>
        </p:nvSpPr>
        <p:spPr>
          <a:xfrm>
            <a:off x="914400" y="1219200"/>
            <a:ext cx="8229600" cy="5638800"/>
          </a:xfrm>
        </p:spPr>
        <p:txBody>
          <a:bodyPr/>
          <a:lstStyle/>
          <a:p>
            <a:pPr algn="ctr">
              <a:buNone/>
            </a:pPr>
            <a:r>
              <a:rPr lang="en-US" sz="1500" b="1" dirty="0" smtClean="0"/>
              <a:t> It is up to you to teach your child about the dangers of drug abuse.  You must do your research and know what is going on in the world around your children. </a:t>
            </a:r>
          </a:p>
          <a:p>
            <a:pPr algn="ctr">
              <a:buNone/>
            </a:pPr>
            <a:endParaRPr lang="en-US" sz="1500" dirty="0"/>
          </a:p>
          <a:p>
            <a:pPr algn="ctr">
              <a:buNone/>
            </a:pPr>
            <a:r>
              <a:rPr lang="en-US" sz="1500" dirty="0" smtClean="0"/>
              <a:t>Teen Substance Abuse: </a:t>
            </a:r>
            <a:r>
              <a:rPr lang="en-US" sz="1500" dirty="0" smtClean="0">
                <a:hlinkClick r:id="rId2"/>
              </a:rPr>
              <a:t>http://www.webmd.com/mental-health/Alcohol-Abuse/Teen-Alcohol-and-Drug-Abuse-Topic-Overview</a:t>
            </a:r>
            <a:br>
              <a:rPr lang="en-US" sz="1500" dirty="0" smtClean="0">
                <a:hlinkClick r:id="rId2"/>
              </a:rPr>
            </a:br>
            <a:r>
              <a:rPr lang="en-US" sz="1500" dirty="0" smtClean="0"/>
              <a:t/>
            </a:r>
            <a:br>
              <a:rPr lang="en-US" sz="1500" dirty="0" smtClean="0"/>
            </a:br>
            <a:r>
              <a:rPr lang="en-US" sz="1500" dirty="0" smtClean="0"/>
              <a:t>Preventing Drug Abuse among Children and Adolescents</a:t>
            </a:r>
          </a:p>
          <a:p>
            <a:pPr algn="ctr">
              <a:buNone/>
            </a:pPr>
            <a:r>
              <a:rPr lang="en-US" sz="1500" dirty="0" smtClean="0"/>
              <a:t>This website has fantastic information, graphs and links that can help guide you as both a parent and a teacher.  There is also a tab especially for students and young adults. </a:t>
            </a:r>
            <a:br>
              <a:rPr lang="en-US" sz="1500" dirty="0" smtClean="0"/>
            </a:br>
            <a:r>
              <a:rPr lang="en-US" sz="1500" dirty="0" smtClean="0">
                <a:hlinkClick r:id="rId3"/>
              </a:rPr>
              <a:t>http://www.drugabuse.gov/prevention/risk.html</a:t>
            </a:r>
          </a:p>
          <a:p>
            <a:pPr algn="ctr">
              <a:buNone/>
            </a:pPr>
            <a:r>
              <a:rPr lang="en-US" sz="1500" dirty="0" smtClean="0">
                <a:hlinkClick r:id="rId3"/>
              </a:rPr>
              <a:t/>
            </a:r>
            <a:br>
              <a:rPr lang="en-US" sz="1500" dirty="0" smtClean="0">
                <a:hlinkClick r:id="rId3"/>
              </a:rPr>
            </a:br>
            <a:endParaRPr lang="en-US" sz="1500" dirty="0" smtClean="0"/>
          </a:p>
          <a:p>
            <a:pPr algn="ctr">
              <a:buNone/>
            </a:pPr>
            <a:r>
              <a:rPr lang="en-US" sz="1500" dirty="0" smtClean="0"/>
              <a:t>It is up to you to teach your child about the dangers of drug abuse.  You must do your research and know what is going on in the world around your children.  </a:t>
            </a:r>
          </a:p>
          <a:p>
            <a:pPr algn="ctr">
              <a:buNone/>
            </a:pPr>
            <a:r>
              <a:rPr lang="en-US" sz="1500" dirty="0" smtClean="0"/>
              <a:t>      McGraw Hill School Division Product (800)-442-9685  Publisher of elementary school materials: including science, health, etc.  </a:t>
            </a:r>
          </a:p>
          <a:p>
            <a:pPr algn="ctr">
              <a:buNone/>
            </a:pPr>
            <a:r>
              <a:rPr lang="en-US" sz="1500" dirty="0" smtClean="0">
                <a:hlinkClick r:id="rId4"/>
              </a:rPr>
              <a:t> http://www.mmhschool.com/ </a:t>
            </a:r>
            <a:endParaRPr lang="en-US" sz="1500" dirty="0" smtClean="0"/>
          </a:p>
          <a:p>
            <a:pPr algn="ctr">
              <a:buNone/>
            </a:pPr>
            <a:endParaRPr lang="en-US" sz="1500" dirty="0"/>
          </a:p>
          <a:p>
            <a:pPr algn="ctr">
              <a:buNone/>
            </a:pPr>
            <a:r>
              <a:rPr lang="en-US" sz="1500" dirty="0" smtClean="0"/>
              <a:t>This has often been an area where many parents look to their church for information on.  There may be groups that your child can be involved in, or community service in which they can participate in.  You know them best, but don’t hesitate to ask for help along the way.</a:t>
            </a:r>
          </a:p>
        </p:txBody>
      </p:sp>
    </p:spTree>
  </p:cSld>
  <p:clrMapOvr>
    <a:masterClrMapping/>
  </p:clrMapOvr>
  <p:transition advTm="30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ea typeface="+mj-ea"/>
                <a:cs typeface="+mj-cs"/>
              </a:rPr>
              <a:t>Communicable and Chronic Diseases</a:t>
            </a:r>
            <a:endParaRPr lang="en-US" dirty="0"/>
          </a:p>
        </p:txBody>
      </p:sp>
      <p:sp>
        <p:nvSpPr>
          <p:cNvPr id="3" name="Content Placeholder 2"/>
          <p:cNvSpPr>
            <a:spLocks noGrp="1"/>
          </p:cNvSpPr>
          <p:nvPr>
            <p:ph idx="1"/>
          </p:nvPr>
        </p:nvSpPr>
        <p:spPr>
          <a:xfrm>
            <a:off x="0" y="2743200"/>
            <a:ext cx="3810000" cy="4114800"/>
          </a:xfrm>
          <a:solidFill>
            <a:schemeClr val="accent3"/>
          </a:solidFill>
        </p:spPr>
        <p:txBody>
          <a:bodyPr/>
          <a:lstStyle/>
          <a:p>
            <a:pPr algn="ctr">
              <a:buNone/>
            </a:pPr>
            <a:r>
              <a:rPr lang="en-US" sz="1400" dirty="0" smtClean="0">
                <a:solidFill>
                  <a:schemeClr val="accent6">
                    <a:lumMod val="75000"/>
                  </a:schemeClr>
                </a:solidFill>
              </a:rPr>
              <a:t>       </a:t>
            </a:r>
            <a:r>
              <a:rPr lang="en-US" sz="1400" b="1" dirty="0" smtClean="0">
                <a:solidFill>
                  <a:schemeClr val="accent6">
                    <a:lumMod val="75000"/>
                  </a:schemeClr>
                </a:solidFill>
              </a:rPr>
              <a:t>California’s Division of Communicable Disease Control</a:t>
            </a:r>
            <a:r>
              <a:rPr lang="en-US" sz="1400" dirty="0" smtClean="0">
                <a:solidFill>
                  <a:schemeClr val="accent6">
                    <a:lumMod val="75000"/>
                  </a:schemeClr>
                </a:solidFill>
              </a:rPr>
              <a:t> (DCDC) is a great resource for getting more information about communicable diseases.  They work “in partnership with local, state and national health officials; university schools of public health; non-governmental organizations; clinicians; and international health agencies to promptly identify, prevent, control, and monitor infectious diseases that pose a threat to public health, including emerging and re-emerging infectious diseases, vaccine-preventable agents, bacterial toxins, possible bioterrorism, or pandemics (e.g. avian influenza in humans).”  They protect us.</a:t>
            </a:r>
          </a:p>
          <a:p>
            <a:pPr algn="ctr">
              <a:buNone/>
            </a:pPr>
            <a:r>
              <a:rPr lang="en-US" sz="1000" dirty="0" smtClean="0">
                <a:solidFill>
                  <a:schemeClr val="accent6">
                    <a:lumMod val="75000"/>
                  </a:schemeClr>
                </a:solidFill>
              </a:rPr>
              <a:t>           </a:t>
            </a:r>
            <a:r>
              <a:rPr lang="en-US" sz="1000" dirty="0" smtClean="0">
                <a:solidFill>
                  <a:schemeClr val="accent6">
                    <a:lumMod val="75000"/>
                  </a:schemeClr>
                </a:solidFill>
                <a:hlinkClick r:id="rId2"/>
              </a:rPr>
              <a:t>http://www.cdph.ca.gov/programs/dcdc/Pages/default.aspx</a:t>
            </a:r>
            <a:endParaRPr lang="en-US" sz="1000" dirty="0" smtClean="0">
              <a:solidFill>
                <a:schemeClr val="accent6">
                  <a:lumMod val="75000"/>
                </a:schemeClr>
              </a:solidFill>
            </a:endParaRPr>
          </a:p>
          <a:p>
            <a:pPr algn="ctr">
              <a:buNone/>
            </a:pPr>
            <a:endParaRPr lang="en-US" sz="1400" dirty="0" smtClean="0"/>
          </a:p>
        </p:txBody>
      </p:sp>
      <p:sp>
        <p:nvSpPr>
          <p:cNvPr id="6" name="TextBox 5"/>
          <p:cNvSpPr txBox="1"/>
          <p:nvPr/>
        </p:nvSpPr>
        <p:spPr>
          <a:xfrm rot="21165225">
            <a:off x="24493" y="1363105"/>
            <a:ext cx="4952683" cy="1015663"/>
          </a:xfrm>
          <a:prstGeom prst="rect">
            <a:avLst/>
          </a:prstGeom>
          <a:noFill/>
        </p:spPr>
        <p:txBody>
          <a:bodyPr wrap="square" rtlCol="0">
            <a:spAutoFit/>
          </a:bodyPr>
          <a:lstStyle/>
          <a:p>
            <a:pPr algn="ctr"/>
            <a:r>
              <a:rPr lang="en-US" sz="1200" b="1" dirty="0" smtClean="0">
                <a:solidFill>
                  <a:srgbClr val="C00000"/>
                </a:solidFill>
              </a:rPr>
              <a:t>Chronic diseases - such as heart disease, cancer, and diabetes - are the leading causes of death and disability in the United States. These diseases account for 7/10 deaths and affect the quality of life of 90 million Americans. http://www.health.state.ny.us/diseases/chronic/</a:t>
            </a:r>
            <a:endParaRPr lang="en-US" sz="1200" b="1" dirty="0">
              <a:solidFill>
                <a:srgbClr val="C00000"/>
              </a:solidFill>
            </a:endParaRPr>
          </a:p>
        </p:txBody>
      </p:sp>
      <p:sp>
        <p:nvSpPr>
          <p:cNvPr id="7" name="TextBox 6"/>
          <p:cNvSpPr txBox="1"/>
          <p:nvPr/>
        </p:nvSpPr>
        <p:spPr>
          <a:xfrm>
            <a:off x="5181600" y="3352800"/>
            <a:ext cx="184731" cy="369332"/>
          </a:xfrm>
          <a:prstGeom prst="rect">
            <a:avLst/>
          </a:prstGeom>
          <a:noFill/>
        </p:spPr>
        <p:txBody>
          <a:bodyPr wrap="none" rtlCol="0">
            <a:spAutoFit/>
          </a:bodyPr>
          <a:lstStyle/>
          <a:p>
            <a:endParaRPr lang="en-US" dirty="0"/>
          </a:p>
        </p:txBody>
      </p:sp>
      <p:sp>
        <p:nvSpPr>
          <p:cNvPr id="8" name="TextBox 7"/>
          <p:cNvSpPr txBox="1"/>
          <p:nvPr/>
        </p:nvSpPr>
        <p:spPr>
          <a:xfrm>
            <a:off x="5257800" y="1219200"/>
            <a:ext cx="3886200" cy="2523768"/>
          </a:xfrm>
          <a:prstGeom prst="rect">
            <a:avLst/>
          </a:prstGeom>
          <a:noFill/>
        </p:spPr>
        <p:txBody>
          <a:bodyPr wrap="square" rtlCol="0">
            <a:spAutoFit/>
          </a:bodyPr>
          <a:lstStyle/>
          <a:p>
            <a:pPr algn="ctr"/>
            <a:r>
              <a:rPr lang="en-US" sz="1600" b="1" dirty="0" smtClean="0"/>
              <a:t>As your children learn about communicable and chronic diseases, here are some alternative learning ideas:</a:t>
            </a:r>
          </a:p>
          <a:p>
            <a:pPr algn="ctr">
              <a:buFont typeface="Wingdings" pitchFamily="2" charset="2"/>
              <a:buChar char="v"/>
            </a:pPr>
            <a:r>
              <a:rPr lang="en-US" sz="1600" b="1" dirty="0" smtClean="0"/>
              <a:t>Newspaper Article</a:t>
            </a:r>
          </a:p>
          <a:p>
            <a:pPr algn="ctr">
              <a:buFont typeface="Wingdings" pitchFamily="2" charset="2"/>
              <a:buChar char="v"/>
            </a:pPr>
            <a:r>
              <a:rPr lang="en-US" sz="1600" b="1" dirty="0" smtClean="0"/>
              <a:t> Family Narrative/ Personal Experience</a:t>
            </a:r>
          </a:p>
          <a:p>
            <a:pPr algn="ctr">
              <a:buFont typeface="Wingdings" pitchFamily="2" charset="2"/>
              <a:buChar char="v"/>
            </a:pPr>
            <a:r>
              <a:rPr lang="en-US" sz="1600" b="1" dirty="0" smtClean="0"/>
              <a:t>Oral Presentation</a:t>
            </a:r>
          </a:p>
          <a:p>
            <a:pPr algn="ctr">
              <a:buFont typeface="Wingdings" pitchFamily="2" charset="2"/>
              <a:buChar char="v"/>
            </a:pPr>
            <a:r>
              <a:rPr lang="en-US" sz="1600" b="1" dirty="0" smtClean="0"/>
              <a:t>Interpreting Graphs</a:t>
            </a:r>
          </a:p>
          <a:p>
            <a:endParaRPr lang="en-US" sz="1400" dirty="0" smtClean="0"/>
          </a:p>
        </p:txBody>
      </p:sp>
      <p:pic>
        <p:nvPicPr>
          <p:cNvPr id="11" name="Picture 2" descr="Slide4"/>
          <p:cNvPicPr>
            <a:picLocks noChangeAspect="1" noChangeArrowheads="1"/>
          </p:cNvPicPr>
          <p:nvPr/>
        </p:nvPicPr>
        <p:blipFill>
          <a:blip r:embed="rId3" cstate="print"/>
          <a:srcRect/>
          <a:stretch>
            <a:fillRect/>
          </a:stretch>
        </p:blipFill>
        <p:spPr bwMode="auto">
          <a:xfrm>
            <a:off x="4648200" y="3486150"/>
            <a:ext cx="4495800" cy="3371850"/>
          </a:xfrm>
          <a:prstGeom prst="rect">
            <a:avLst/>
          </a:prstGeom>
          <a:noFill/>
        </p:spPr>
      </p:pic>
      <p:sp>
        <p:nvSpPr>
          <p:cNvPr id="13" name="TextBox 12"/>
          <p:cNvSpPr txBox="1"/>
          <p:nvPr/>
        </p:nvSpPr>
        <p:spPr>
          <a:xfrm>
            <a:off x="5105400" y="6477000"/>
            <a:ext cx="3571811" cy="246221"/>
          </a:xfrm>
          <a:prstGeom prst="rect">
            <a:avLst/>
          </a:prstGeom>
          <a:noFill/>
        </p:spPr>
        <p:txBody>
          <a:bodyPr wrap="none" rtlCol="0">
            <a:spAutoFit/>
          </a:bodyPr>
          <a:lstStyle/>
          <a:p>
            <a:r>
              <a:rPr lang="en-US" sz="1000" dirty="0" smtClean="0">
                <a:solidFill>
                  <a:schemeClr val="bg1"/>
                </a:solidFill>
              </a:rPr>
              <a:t>http://www.cdph.ca.gov/data/statistics/Pages/STDData.aspx</a:t>
            </a:r>
            <a:endParaRPr lang="en-US" sz="1000" dirty="0">
              <a:solidFill>
                <a:schemeClr val="bg1"/>
              </a:solidFill>
            </a:endParaRPr>
          </a:p>
        </p:txBody>
      </p:sp>
    </p:spTree>
  </p:cSld>
  <p:clrMapOvr>
    <a:masterClrMapping/>
  </p:clrMapOvr>
  <p:transition advTm="3000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467600" cy="685800"/>
          </a:xfrm>
        </p:spPr>
        <p:txBody>
          <a:bodyPr/>
          <a:lstStyle/>
          <a:p>
            <a:r>
              <a:rPr lang="en-US" sz="3200" dirty="0"/>
              <a:t>Consumer and Community Health</a:t>
            </a:r>
          </a:p>
        </p:txBody>
      </p:sp>
      <p:pic>
        <p:nvPicPr>
          <p:cNvPr id="5" name="Picture Placeholder 4" descr="2010 pics 416.jpg"/>
          <p:cNvPicPr>
            <a:picLocks noGrp="1" noChangeAspect="1"/>
          </p:cNvPicPr>
          <p:nvPr>
            <p:ph type="pic" idx="1"/>
          </p:nvPr>
        </p:nvPicPr>
        <p:blipFill>
          <a:blip r:embed="rId2" cstate="print"/>
          <a:srcRect l="14423" t="19231" r="10577"/>
          <a:stretch>
            <a:fillRect/>
          </a:stretch>
        </p:blipFill>
        <p:spPr>
          <a:xfrm rot="5400000">
            <a:off x="5410200" y="3124200"/>
            <a:ext cx="3962400" cy="3200400"/>
          </a:xfrm>
        </p:spPr>
      </p:pic>
      <p:sp>
        <p:nvSpPr>
          <p:cNvPr id="4" name="Text Placeholder 3"/>
          <p:cNvSpPr>
            <a:spLocks noGrp="1"/>
          </p:cNvSpPr>
          <p:nvPr>
            <p:ph type="body" sz="half" idx="2"/>
          </p:nvPr>
        </p:nvSpPr>
        <p:spPr>
          <a:xfrm>
            <a:off x="0" y="1219200"/>
            <a:ext cx="5791200" cy="2133600"/>
          </a:xfrm>
        </p:spPr>
        <p:txBody>
          <a:bodyPr/>
          <a:lstStyle/>
          <a:p>
            <a:r>
              <a:rPr lang="en-US" sz="1600" b="1" dirty="0" smtClean="0"/>
              <a:t>What is Consumer and Community Health?  </a:t>
            </a:r>
          </a:p>
          <a:p>
            <a:r>
              <a:rPr lang="en-US" sz="1600" b="1" dirty="0" smtClean="0"/>
              <a:t>We must all make health decisions, and find additional</a:t>
            </a:r>
          </a:p>
          <a:p>
            <a:r>
              <a:rPr lang="en-US" sz="1600" b="1" dirty="0" smtClean="0"/>
              <a:t>health information when needed.  Consumer health, as</a:t>
            </a:r>
          </a:p>
          <a:p>
            <a:r>
              <a:rPr lang="en-US" sz="1600" b="1" dirty="0" smtClean="0"/>
              <a:t>discussed at the website below, is an essential</a:t>
            </a:r>
          </a:p>
          <a:p>
            <a:r>
              <a:rPr lang="en-US" sz="1600" b="1" dirty="0" smtClean="0"/>
              <a:t> tool that youth will need to be knowledgeable</a:t>
            </a:r>
          </a:p>
          <a:p>
            <a:r>
              <a:rPr lang="en-US" sz="1600" b="1" dirty="0" smtClean="0"/>
              <a:t> and comfortable in the fast paced </a:t>
            </a:r>
          </a:p>
          <a:p>
            <a:r>
              <a:rPr lang="en-US" sz="1600" b="1" dirty="0" smtClean="0"/>
              <a:t>world in which we live.</a:t>
            </a:r>
          </a:p>
          <a:p>
            <a:endParaRPr lang="en-US" dirty="0"/>
          </a:p>
        </p:txBody>
      </p:sp>
      <p:sp>
        <p:nvSpPr>
          <p:cNvPr id="6" name="TextBox 5"/>
          <p:cNvSpPr txBox="1"/>
          <p:nvPr/>
        </p:nvSpPr>
        <p:spPr>
          <a:xfrm rot="389328">
            <a:off x="5575676" y="1416150"/>
            <a:ext cx="3532685" cy="830997"/>
          </a:xfrm>
          <a:prstGeom prst="rect">
            <a:avLst/>
          </a:prstGeom>
          <a:noFill/>
        </p:spPr>
        <p:txBody>
          <a:bodyPr wrap="square" rtlCol="0">
            <a:spAutoFit/>
          </a:bodyPr>
          <a:lstStyle/>
          <a:p>
            <a:pPr algn="ctr"/>
            <a:r>
              <a:rPr lang="en-US" sz="1600" b="1" dirty="0" smtClean="0">
                <a:solidFill>
                  <a:srgbClr val="0070C0"/>
                </a:solidFill>
              </a:rPr>
              <a:t>Consumer and Community Health information can help youth make responsible choices on their own.</a:t>
            </a:r>
            <a:endParaRPr lang="en-US" sz="1600" b="1" dirty="0">
              <a:solidFill>
                <a:srgbClr val="0070C0"/>
              </a:solidFill>
            </a:endParaRPr>
          </a:p>
        </p:txBody>
      </p:sp>
      <p:sp>
        <p:nvSpPr>
          <p:cNvPr id="7" name="TextBox 6"/>
          <p:cNvSpPr txBox="1"/>
          <p:nvPr/>
        </p:nvSpPr>
        <p:spPr>
          <a:xfrm>
            <a:off x="4495800" y="2286000"/>
            <a:ext cx="4267200" cy="400110"/>
          </a:xfrm>
          <a:prstGeom prst="rect">
            <a:avLst/>
          </a:prstGeom>
          <a:noFill/>
        </p:spPr>
        <p:txBody>
          <a:bodyPr wrap="square" rtlCol="0">
            <a:spAutoFit/>
          </a:bodyPr>
          <a:lstStyle/>
          <a:p>
            <a:pPr algn="ctr"/>
            <a:r>
              <a:rPr lang="en-US" sz="2000" dirty="0" smtClean="0">
                <a:solidFill>
                  <a:srgbClr val="00B050"/>
                </a:solidFill>
                <a:latin typeface="Monotype Corsiva" pitchFamily="66" charset="0"/>
              </a:rPr>
              <a:t>What do I want to be when I grow up?</a:t>
            </a:r>
            <a:endParaRPr lang="en-US" sz="2000" dirty="0">
              <a:solidFill>
                <a:srgbClr val="00B050"/>
              </a:solidFill>
              <a:latin typeface="Monotype Corsiva" pitchFamily="66" charset="0"/>
            </a:endParaRPr>
          </a:p>
        </p:txBody>
      </p:sp>
      <p:sp>
        <p:nvSpPr>
          <p:cNvPr id="8" name="TextBox 7"/>
          <p:cNvSpPr txBox="1"/>
          <p:nvPr/>
        </p:nvSpPr>
        <p:spPr>
          <a:xfrm rot="20620735">
            <a:off x="3795013" y="4443485"/>
            <a:ext cx="1898428" cy="707886"/>
          </a:xfrm>
          <a:prstGeom prst="rect">
            <a:avLst/>
          </a:prstGeom>
          <a:noFill/>
        </p:spPr>
        <p:txBody>
          <a:bodyPr wrap="square" rtlCol="0">
            <a:spAutoFit/>
          </a:bodyPr>
          <a:lstStyle/>
          <a:p>
            <a:pPr algn="ctr"/>
            <a:r>
              <a:rPr lang="en-US" sz="2000" dirty="0" smtClean="0">
                <a:solidFill>
                  <a:schemeClr val="accent6"/>
                </a:solidFill>
                <a:latin typeface="Monotype Corsiva" pitchFamily="66" charset="0"/>
              </a:rPr>
              <a:t>How do I balance a checkbook?</a:t>
            </a:r>
            <a:endParaRPr lang="en-US" sz="2000" dirty="0">
              <a:solidFill>
                <a:schemeClr val="accent6"/>
              </a:solidFill>
              <a:latin typeface="Monotype Corsiva" pitchFamily="66" charset="0"/>
            </a:endParaRPr>
          </a:p>
        </p:txBody>
      </p:sp>
      <p:sp>
        <p:nvSpPr>
          <p:cNvPr id="9" name="TextBox 8"/>
          <p:cNvSpPr txBox="1"/>
          <p:nvPr/>
        </p:nvSpPr>
        <p:spPr>
          <a:xfrm>
            <a:off x="3657600" y="5334000"/>
            <a:ext cx="2057400" cy="1323439"/>
          </a:xfrm>
          <a:prstGeom prst="rect">
            <a:avLst/>
          </a:prstGeom>
          <a:noFill/>
        </p:spPr>
        <p:txBody>
          <a:bodyPr wrap="square" rtlCol="0">
            <a:spAutoFit/>
          </a:bodyPr>
          <a:lstStyle/>
          <a:p>
            <a:r>
              <a:rPr lang="en-US" sz="2000" dirty="0" smtClean="0">
                <a:solidFill>
                  <a:srgbClr val="C00000"/>
                </a:solidFill>
                <a:latin typeface="Monotype Corsiva" pitchFamily="66" charset="0"/>
              </a:rPr>
              <a:t>Should we go to the movies, or just hang out in the alley with the other kids?</a:t>
            </a:r>
            <a:endParaRPr lang="en-US" sz="2000" dirty="0">
              <a:solidFill>
                <a:srgbClr val="C00000"/>
              </a:solidFill>
              <a:latin typeface="Monotype Corsiva" pitchFamily="66" charset="0"/>
            </a:endParaRPr>
          </a:p>
        </p:txBody>
      </p:sp>
      <p:sp>
        <p:nvSpPr>
          <p:cNvPr id="10" name="TextBox 9"/>
          <p:cNvSpPr txBox="1"/>
          <p:nvPr/>
        </p:nvSpPr>
        <p:spPr>
          <a:xfrm>
            <a:off x="3733800" y="2743200"/>
            <a:ext cx="2057400" cy="1631216"/>
          </a:xfrm>
          <a:prstGeom prst="rect">
            <a:avLst/>
          </a:prstGeom>
          <a:noFill/>
        </p:spPr>
        <p:txBody>
          <a:bodyPr wrap="square" rtlCol="0">
            <a:spAutoFit/>
          </a:bodyPr>
          <a:lstStyle/>
          <a:p>
            <a:pPr algn="ctr"/>
            <a:r>
              <a:rPr lang="en-US" sz="2000" dirty="0" smtClean="0">
                <a:solidFill>
                  <a:srgbClr val="7030A0"/>
                </a:solidFill>
                <a:latin typeface="Monotype Corsiva" pitchFamily="66" charset="0"/>
              </a:rPr>
              <a:t>Where can I find information about the illness the doctor said my grandma has? </a:t>
            </a:r>
            <a:endParaRPr lang="en-US" sz="2000" dirty="0">
              <a:solidFill>
                <a:srgbClr val="7030A0"/>
              </a:solidFill>
              <a:latin typeface="Monotype Corsiva" pitchFamily="66" charset="0"/>
            </a:endParaRPr>
          </a:p>
        </p:txBody>
      </p:sp>
      <p:sp>
        <p:nvSpPr>
          <p:cNvPr id="11" name="TextBox 10"/>
          <p:cNvSpPr txBox="1"/>
          <p:nvPr/>
        </p:nvSpPr>
        <p:spPr>
          <a:xfrm>
            <a:off x="152400" y="3276600"/>
            <a:ext cx="2209800" cy="830997"/>
          </a:xfrm>
          <a:prstGeom prst="rect">
            <a:avLst/>
          </a:prstGeom>
          <a:solidFill>
            <a:schemeClr val="bg1"/>
          </a:solidFill>
          <a:ln>
            <a:solidFill>
              <a:schemeClr val="tx1"/>
            </a:solidFill>
          </a:ln>
        </p:spPr>
        <p:txBody>
          <a:bodyPr wrap="square" rtlCol="0">
            <a:spAutoFit/>
          </a:bodyPr>
          <a:lstStyle/>
          <a:p>
            <a:pPr algn="ctr"/>
            <a:r>
              <a:rPr lang="en-US" sz="1200" dirty="0" smtClean="0">
                <a:solidFill>
                  <a:srgbClr val="C00000"/>
                </a:solidFill>
                <a:hlinkClick r:id="rId3"/>
              </a:rPr>
              <a:t>http://en.wikibooks.org/wiki/Teaching_Elementary_School_Health_Education/Consumer_and_Community_Health</a:t>
            </a:r>
            <a:endParaRPr lang="en-US" sz="1200" dirty="0" smtClean="0">
              <a:solidFill>
                <a:srgbClr val="C00000"/>
              </a:solidFill>
            </a:endParaRPr>
          </a:p>
        </p:txBody>
      </p:sp>
      <p:sp>
        <p:nvSpPr>
          <p:cNvPr id="12" name="Rectangle 11"/>
          <p:cNvSpPr/>
          <p:nvPr/>
        </p:nvSpPr>
        <p:spPr>
          <a:xfrm>
            <a:off x="0" y="4191000"/>
            <a:ext cx="3733800" cy="1815882"/>
          </a:xfrm>
          <a:prstGeom prst="rect">
            <a:avLst/>
          </a:prstGeom>
        </p:spPr>
        <p:txBody>
          <a:bodyPr wrap="square">
            <a:spAutoFit/>
          </a:bodyPr>
          <a:lstStyle/>
          <a:p>
            <a:pPr algn="l"/>
            <a:r>
              <a:rPr lang="en-US" sz="1600" b="1" dirty="0" smtClean="0"/>
              <a:t>The University of California Berkeley offers an extensive resource website with organizations and agencies, publications and databases, and guides… all to make you and your children more knowledgeable about healthcare.</a:t>
            </a:r>
          </a:p>
        </p:txBody>
      </p:sp>
      <p:sp>
        <p:nvSpPr>
          <p:cNvPr id="13" name="TextBox 12"/>
          <p:cNvSpPr txBox="1"/>
          <p:nvPr/>
        </p:nvSpPr>
        <p:spPr>
          <a:xfrm>
            <a:off x="152400" y="6019800"/>
            <a:ext cx="2209799" cy="461665"/>
          </a:xfrm>
          <a:prstGeom prst="rect">
            <a:avLst/>
          </a:prstGeom>
          <a:solidFill>
            <a:schemeClr val="bg1"/>
          </a:solidFill>
          <a:ln>
            <a:solidFill>
              <a:schemeClr val="tx1"/>
            </a:solidFill>
          </a:ln>
        </p:spPr>
        <p:txBody>
          <a:bodyPr wrap="square" rtlCol="0">
            <a:spAutoFit/>
          </a:bodyPr>
          <a:lstStyle/>
          <a:p>
            <a:pPr algn="ctr"/>
            <a:r>
              <a:rPr lang="en-US" sz="1200" dirty="0" smtClean="0">
                <a:hlinkClick r:id="rId4"/>
              </a:rPr>
              <a:t>http://www.lib.berkeley.edu/PUBL/consumer.html</a:t>
            </a:r>
            <a:r>
              <a:rPr lang="en-US" sz="1200" dirty="0" smtClean="0"/>
              <a:t> </a:t>
            </a:r>
          </a:p>
        </p:txBody>
      </p:sp>
    </p:spTree>
  </p:cSld>
  <p:clrMapOvr>
    <a:masterClrMapping/>
  </p:clrMapOvr>
  <p:transition advTm="30000">
    <p:zoom/>
  </p:transition>
  <p:timing>
    <p:tnLst>
      <p:par>
        <p:cTn id="1" dur="indefinite" restart="never" nodeType="tmRoot"/>
      </p:par>
    </p:tnLst>
  </p:timing>
</p:sld>
</file>

<file path=ppt/theme/theme1.xml><?xml version="1.0" encoding="utf-8"?>
<a:theme xmlns:a="http://schemas.openxmlformats.org/drawingml/2006/main" name="Unity cutouts design templat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Unity cutouts design template</Template>
  <TotalTime>1240</TotalTime>
  <Words>1213</Words>
  <Application>Microsoft Office PowerPoint</Application>
  <PresentationFormat>On-screen Show (4:3)</PresentationFormat>
  <Paragraphs>146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Unity cutouts design template</vt:lpstr>
      <vt:lpstr>Health Resources</vt:lpstr>
      <vt:lpstr>Health Resources</vt:lpstr>
      <vt:lpstr>Family Living and Social Health </vt:lpstr>
      <vt:lpstr>Growth and Development</vt:lpstr>
      <vt:lpstr>Nutrition</vt:lpstr>
      <vt:lpstr>Personal Health (Inc. Mental and Emotional Health)  and Physical Activity </vt:lpstr>
      <vt:lpstr>Alcohol, Tobacco, and Other Drugs</vt:lpstr>
      <vt:lpstr>Communicable and Chronic Diseases</vt:lpstr>
      <vt:lpstr>Consumer and Community Health</vt:lpstr>
      <vt:lpstr>Environmental Health</vt:lpstr>
      <vt:lpstr>Injury Prevention and Safety</vt:lpstr>
      <vt:lpstr>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user2</dc:creator>
  <cp:lastModifiedBy>Tami Capellino</cp:lastModifiedBy>
  <cp:revision>94</cp:revision>
  <dcterms:created xsi:type="dcterms:W3CDTF">2010-08-18T05:34:07Z</dcterms:created>
  <dcterms:modified xsi:type="dcterms:W3CDTF">2010-08-23T00:54:06Z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TC102862161033</vt:lpwstr>
  </property>
</Properties>
</file>