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activeX/activeX2.xml" ContentType="application/vnd.ms-office.activeX+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activeX/activeX1.xml" ContentType="application/vnd.ms-office.activeX+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handoutMasterIdLst>
    <p:handoutMasterId r:id="rId25"/>
  </p:handoutMasterIdLst>
  <p:sldIdLst>
    <p:sldId id="256" r:id="rId2"/>
    <p:sldId id="274" r:id="rId3"/>
    <p:sldId id="257" r:id="rId4"/>
    <p:sldId id="260" r:id="rId5"/>
    <p:sldId id="266" r:id="rId6"/>
    <p:sldId id="262" r:id="rId7"/>
    <p:sldId id="263" r:id="rId8"/>
    <p:sldId id="258" r:id="rId9"/>
    <p:sldId id="272" r:id="rId10"/>
    <p:sldId id="270" r:id="rId11"/>
    <p:sldId id="280" r:id="rId12"/>
    <p:sldId id="271" r:id="rId13"/>
    <p:sldId id="259" r:id="rId14"/>
    <p:sldId id="264" r:id="rId15"/>
    <p:sldId id="265" r:id="rId16"/>
    <p:sldId id="276" r:id="rId17"/>
    <p:sldId id="261" r:id="rId18"/>
    <p:sldId id="267" r:id="rId19"/>
    <p:sldId id="268" r:id="rId20"/>
    <p:sldId id="269" r:id="rId21"/>
    <p:sldId id="278" r:id="rId22"/>
    <p:sldId id="279" r:id="rId23"/>
  </p:sldIdLst>
  <p:sldSz cx="9144000" cy="6858000" type="screen4x3"/>
  <p:notesSz cx="6858000" cy="938212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8834"/>
  <ax:ocxPr ax:name="_cy" ax:value="16298"/>
  <ax:ocxPr ax:name="FlashVars" ax:value=""/>
  <ax:ocxPr ax:name="Movie" ax:value="http://www.polleverywhere.com/multiple_choice_polls/LTYzMDE3OTMzOQ.swf"/>
  <ax:ocxPr ax:name="Src" ax:value="http://www.polleverywhere.com/multiple_choice_polls/LTYzMDE3OTMzOQ.swf"/>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2.xml><?xml version="1.0" encoding="utf-8"?>
<ax:ocx xmlns:ax="http://schemas.microsoft.com/office/2006/activeX" xmlns:r="http://schemas.openxmlformats.org/officeDocument/2006/relationships" ax:classid="{D27CDB6E-AE6D-11CF-96B8-444553540000}" ax:persistence="persistPropertyBag">
  <ax:ocxPr ax:name="_cx" ax:value="16382"/>
  <ax:ocxPr ax:name="_cy" ax:value="10253"/>
  <ax:ocxPr ax:name="FlashVars" ax:value=""/>
  <ax:ocxPr ax:name="Movie" ax:value="http://www.polleverywhere.com/free_text_polls/MTU4NjIxODI0OA.swf"/>
  <ax:ocxPr ax:name="Src" ax:value="http://www.polleverywhere.com/free_text_polls/MTU4NjIxODI0OA.swf"/>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3.xml><?xml version="1.0" encoding="utf-8"?>
<ax:ocx xmlns:ax="http://schemas.microsoft.com/office/2006/activeX" xmlns:r="http://schemas.openxmlformats.org/officeDocument/2006/relationships" ax:classid="{D27CDB6E-AE6D-11CF-96B8-444553540000}" ax:persistence="persistPropertyBag">
  <ax:ocxPr ax:name="_cx" ax:value="16382"/>
  <ax:ocxPr ax:name="_cy" ax:value="10253"/>
  <ax:ocxPr ax:name="FlashVars" ax:value=""/>
  <ax:ocxPr ax:name="Movie" ax:value="http://www.polleverywhere.com/multiple_choice_polls/MjAzNjc4MjQy.swf"/>
  <ax:ocxPr ax:name="Src" ax:value="http://www.polleverywhere.com/multiple_choice_polls/MjAzNjc4MjQy.swf"/>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91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9106"/>
          </a:xfrm>
          <a:prstGeom prst="rect">
            <a:avLst/>
          </a:prstGeom>
        </p:spPr>
        <p:txBody>
          <a:bodyPr vert="horz" lIns="91440" tIns="45720" rIns="91440" bIns="45720" rtlCol="0"/>
          <a:lstStyle>
            <a:lvl1pPr algn="r">
              <a:defRPr sz="1200"/>
            </a:lvl1pPr>
          </a:lstStyle>
          <a:p>
            <a:fld id="{B8A1E14F-F72D-43D1-BB6F-FF7ED591D6F2}" type="datetimeFigureOut">
              <a:rPr lang="en-US" smtClean="0"/>
              <a:pPr/>
              <a:t>12/2/2010</a:t>
            </a:fld>
            <a:endParaRPr lang="en-US"/>
          </a:p>
        </p:txBody>
      </p:sp>
      <p:sp>
        <p:nvSpPr>
          <p:cNvPr id="4" name="Footer Placeholder 3"/>
          <p:cNvSpPr>
            <a:spLocks noGrp="1"/>
          </p:cNvSpPr>
          <p:nvPr>
            <p:ph type="ftr" sz="quarter" idx="2"/>
          </p:nvPr>
        </p:nvSpPr>
        <p:spPr>
          <a:xfrm>
            <a:off x="0" y="8911391"/>
            <a:ext cx="2971800" cy="4691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911391"/>
            <a:ext cx="2971800" cy="469106"/>
          </a:xfrm>
          <a:prstGeom prst="rect">
            <a:avLst/>
          </a:prstGeom>
        </p:spPr>
        <p:txBody>
          <a:bodyPr vert="horz" lIns="91440" tIns="45720" rIns="91440" bIns="45720" rtlCol="0" anchor="b"/>
          <a:lstStyle>
            <a:lvl1pPr algn="r">
              <a:defRPr sz="1200"/>
            </a:lvl1pPr>
          </a:lstStyle>
          <a:p>
            <a:fld id="{5E31B68E-474D-4027-8ADA-178F3FD9375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91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9106"/>
          </a:xfrm>
          <a:prstGeom prst="rect">
            <a:avLst/>
          </a:prstGeom>
        </p:spPr>
        <p:txBody>
          <a:bodyPr vert="horz" lIns="91440" tIns="45720" rIns="91440" bIns="45720" rtlCol="0"/>
          <a:lstStyle>
            <a:lvl1pPr algn="r">
              <a:defRPr sz="1200"/>
            </a:lvl1pPr>
          </a:lstStyle>
          <a:p>
            <a:fld id="{FB7ACF02-3DDC-4BEA-BA41-65C1779C5439}" type="datetimeFigureOut">
              <a:rPr lang="en-US" smtClean="0"/>
              <a:pPr/>
              <a:t>12/2/2010</a:t>
            </a:fld>
            <a:endParaRPr lang="en-US"/>
          </a:p>
        </p:txBody>
      </p:sp>
      <p:sp>
        <p:nvSpPr>
          <p:cNvPr id="4" name="Slide Image Placeholder 3"/>
          <p:cNvSpPr>
            <a:spLocks noGrp="1" noRot="1" noChangeAspect="1"/>
          </p:cNvSpPr>
          <p:nvPr>
            <p:ph type="sldImg" idx="2"/>
          </p:nvPr>
        </p:nvSpPr>
        <p:spPr>
          <a:xfrm>
            <a:off x="1084263" y="703263"/>
            <a:ext cx="4689475" cy="3517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56510"/>
            <a:ext cx="5486400" cy="42219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1391"/>
            <a:ext cx="2971800" cy="4691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911391"/>
            <a:ext cx="2971800" cy="469106"/>
          </a:xfrm>
          <a:prstGeom prst="rect">
            <a:avLst/>
          </a:prstGeom>
        </p:spPr>
        <p:txBody>
          <a:bodyPr vert="horz" lIns="91440" tIns="45720" rIns="91440" bIns="45720" rtlCol="0" anchor="b"/>
          <a:lstStyle>
            <a:lvl1pPr algn="r">
              <a:defRPr sz="1200"/>
            </a:lvl1pPr>
          </a:lstStyle>
          <a:p>
            <a:fld id="{853FC84D-4B2D-40E9-A28A-2948B053BB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Press F5 or enter presentation mode to view the poll
In an emergency during your presentation, if the poll isn't showing, navigate to this link in your web browser:
http://www.polleverywhere.com/multiple_choice_polls/LTYzMDE3OTMzOQ</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a:t>
            </a:r>
            <a:r>
              <a:rPr lang="en-US" baseline="0" smtClean="0"/>
              <a:t>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Press F5 or enter presentation mode to view the poll
In an emergency during your presentation, if the poll isn't showing, navigate to this link in your web browser:
http://www.polleverywhere.com/free_text_polls/MTU4NjIxODI0OA</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a:t>
            </a:r>
            <a:r>
              <a:rPr lang="en-US" baseline="0" smtClean="0"/>
              <a:t>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Press F5 or enter presentation mode to view the poll
In an emergency during your presentation, if the poll isn't showing, navigate to this link in your web browser:
http://www.polleverywhere.com/multiple_choice_polls/MjAzNjc4MjQy</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a:t>
            </a:r>
            <a:r>
              <a:rPr lang="en-US" baseline="0" smtClean="0"/>
              <a:t>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61BE5AE-D0C0-46E4-B3E4-F7BD87227329}" type="datetimeFigureOut">
              <a:rPr lang="en-US" smtClean="0"/>
              <a:pPr/>
              <a:t>12/2/2010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272B954-0893-46EF-B91D-E909FBC6A6B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1BE5AE-D0C0-46E4-B3E4-F7BD87227329}"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2B954-0893-46EF-B91D-E909FBC6A6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1BE5AE-D0C0-46E4-B3E4-F7BD87227329}"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2B954-0893-46EF-B91D-E909FBC6A6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61BE5AE-D0C0-46E4-B3E4-F7BD87227329}" type="datetimeFigureOut">
              <a:rPr lang="en-US" smtClean="0"/>
              <a:pPr/>
              <a:t>12/2/2010</a:t>
            </a:fld>
            <a:endParaRPr lang="en-US"/>
          </a:p>
        </p:txBody>
      </p:sp>
      <p:sp>
        <p:nvSpPr>
          <p:cNvPr id="9" name="Slide Number Placeholder 8"/>
          <p:cNvSpPr>
            <a:spLocks noGrp="1"/>
          </p:cNvSpPr>
          <p:nvPr>
            <p:ph type="sldNum" sz="quarter" idx="15"/>
          </p:nvPr>
        </p:nvSpPr>
        <p:spPr/>
        <p:txBody>
          <a:bodyPr rtlCol="0"/>
          <a:lstStyle/>
          <a:p>
            <a:fld id="{4272B954-0893-46EF-B91D-E909FBC6A6B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61BE5AE-D0C0-46E4-B3E4-F7BD87227329}" type="datetimeFigureOut">
              <a:rPr lang="en-US" smtClean="0"/>
              <a:pPr/>
              <a:t>12/2/2010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272B954-0893-46EF-B91D-E909FBC6A6B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1BE5AE-D0C0-46E4-B3E4-F7BD87227329}"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2B954-0893-46EF-B91D-E909FBC6A6B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61BE5AE-D0C0-46E4-B3E4-F7BD87227329}" type="datetimeFigureOut">
              <a:rPr lang="en-US" smtClean="0"/>
              <a:pPr/>
              <a:t>12/2/2010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72B954-0893-46EF-B91D-E909FBC6A6B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61BE5AE-D0C0-46E4-B3E4-F7BD87227329}" type="datetimeFigureOut">
              <a:rPr lang="en-US" smtClean="0"/>
              <a:pPr/>
              <a:t>12/2/2010</a:t>
            </a:fld>
            <a:endParaRPr lang="en-US"/>
          </a:p>
        </p:txBody>
      </p:sp>
      <p:sp>
        <p:nvSpPr>
          <p:cNvPr id="7" name="Slide Number Placeholder 6"/>
          <p:cNvSpPr>
            <a:spLocks noGrp="1"/>
          </p:cNvSpPr>
          <p:nvPr>
            <p:ph type="sldNum" sz="quarter" idx="11"/>
          </p:nvPr>
        </p:nvSpPr>
        <p:spPr/>
        <p:txBody>
          <a:bodyPr rtlCol="0"/>
          <a:lstStyle/>
          <a:p>
            <a:fld id="{4272B954-0893-46EF-B91D-E909FBC6A6B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BE5AE-D0C0-46E4-B3E4-F7BD87227329}" type="datetimeFigureOut">
              <a:rPr lang="en-US" smtClean="0"/>
              <a:pPr/>
              <a:t>12/2/2010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2B954-0893-46EF-B91D-E909FBC6A6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61BE5AE-D0C0-46E4-B3E4-F7BD87227329}" type="datetimeFigureOut">
              <a:rPr lang="en-US" smtClean="0"/>
              <a:pPr/>
              <a:t>12/2/2010</a:t>
            </a:fld>
            <a:endParaRPr lang="en-US"/>
          </a:p>
        </p:txBody>
      </p:sp>
      <p:sp>
        <p:nvSpPr>
          <p:cNvPr id="22" name="Slide Number Placeholder 21"/>
          <p:cNvSpPr>
            <a:spLocks noGrp="1"/>
          </p:cNvSpPr>
          <p:nvPr>
            <p:ph type="sldNum" sz="quarter" idx="15"/>
          </p:nvPr>
        </p:nvSpPr>
        <p:spPr/>
        <p:txBody>
          <a:bodyPr rtlCol="0"/>
          <a:lstStyle/>
          <a:p>
            <a:fld id="{4272B954-0893-46EF-B91D-E909FBC6A6B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61BE5AE-D0C0-46E4-B3E4-F7BD87227329}" type="datetimeFigureOut">
              <a:rPr lang="en-US" smtClean="0"/>
              <a:pPr/>
              <a:t>12/2/2010</a:t>
            </a:fld>
            <a:endParaRPr lang="en-US"/>
          </a:p>
        </p:txBody>
      </p:sp>
      <p:sp>
        <p:nvSpPr>
          <p:cNvPr id="18" name="Slide Number Placeholder 17"/>
          <p:cNvSpPr>
            <a:spLocks noGrp="1"/>
          </p:cNvSpPr>
          <p:nvPr>
            <p:ph type="sldNum" sz="quarter" idx="11"/>
          </p:nvPr>
        </p:nvSpPr>
        <p:spPr/>
        <p:txBody>
          <a:bodyPr rtlCol="0"/>
          <a:lstStyle/>
          <a:p>
            <a:fld id="{4272B954-0893-46EF-B91D-E909FBC6A6B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61BE5AE-D0C0-46E4-B3E4-F7BD87227329}" type="datetimeFigureOut">
              <a:rPr lang="en-US" smtClean="0"/>
              <a:pPr/>
              <a:t>12/2/2010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272B954-0893-46EF-B91D-E909FBC6A6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21st%20Century%20Teacher%20Leadership.ppt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21st%20Century%20Teacher%20Leadership.pptx"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rezi.com/-hqxdxzhxviz/teaching-for-the-future/"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21st%20Century%20Teacher%20Leadership.ppt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hyperlink" Target="http://www.surveymonkey.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hyperlink" Target="http://www.youtube.com/watch?v=32WjO7IiHp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2" Type="http://schemas.openxmlformats.org/officeDocument/2006/relationships/hyperlink" Target="mailto:capellin@brandman.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21st%20Century%20Teacher%20Leadership.ppt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219200"/>
            <a:ext cx="6172200" cy="1894362"/>
          </a:xfrm>
        </p:spPr>
        <p:txBody>
          <a:bodyPr>
            <a:normAutofit/>
          </a:bodyPr>
          <a:lstStyle/>
          <a:p>
            <a:pPr algn="ctr"/>
            <a:r>
              <a:rPr lang="en-US" sz="3600" dirty="0" smtClean="0"/>
              <a:t>21</a:t>
            </a:r>
            <a:r>
              <a:rPr lang="en-US" sz="3600" baseline="30000" dirty="0" smtClean="0"/>
              <a:t>st</a:t>
            </a:r>
            <a:r>
              <a:rPr lang="en-US" sz="3600" dirty="0" smtClean="0"/>
              <a:t> Century Teacher Leadership</a:t>
            </a:r>
            <a:endParaRPr lang="en-US" sz="3600" dirty="0"/>
          </a:p>
        </p:txBody>
      </p:sp>
      <p:sp>
        <p:nvSpPr>
          <p:cNvPr id="3" name="Subtitle 2"/>
          <p:cNvSpPr>
            <a:spLocks noGrp="1"/>
          </p:cNvSpPr>
          <p:nvPr>
            <p:ph type="subTitle" idx="1"/>
          </p:nvPr>
        </p:nvSpPr>
        <p:spPr/>
        <p:txBody>
          <a:bodyPr>
            <a:normAutofit lnSpcReduction="10000"/>
          </a:bodyPr>
          <a:lstStyle/>
          <a:p>
            <a:pPr algn="ctr"/>
            <a:r>
              <a:rPr lang="en-US" dirty="0" smtClean="0"/>
              <a:t>Dr. </a:t>
            </a:r>
            <a:r>
              <a:rPr lang="en-US" dirty="0" err="1" smtClean="0"/>
              <a:t>Tamerin</a:t>
            </a:r>
            <a:r>
              <a:rPr lang="en-US" dirty="0" smtClean="0"/>
              <a:t> </a:t>
            </a:r>
            <a:r>
              <a:rPr lang="en-US" dirty="0" err="1" smtClean="0"/>
              <a:t>Capellino</a:t>
            </a:r>
            <a:endParaRPr lang="en-US" dirty="0" smtClean="0"/>
          </a:p>
          <a:p>
            <a:pPr algn="ctr"/>
            <a:r>
              <a:rPr lang="en-US" dirty="0" err="1" smtClean="0"/>
              <a:t>Brandman</a:t>
            </a:r>
            <a:r>
              <a:rPr lang="en-US" dirty="0" smtClean="0"/>
              <a:t> University</a:t>
            </a:r>
          </a:p>
          <a:p>
            <a:pPr algn="ctr"/>
            <a:r>
              <a:rPr lang="en-US" dirty="0" smtClean="0"/>
              <a:t>California League of Schools Conference (South)</a:t>
            </a:r>
          </a:p>
          <a:p>
            <a:pPr algn="ctr"/>
            <a:r>
              <a:rPr lang="en-US" dirty="0" smtClean="0"/>
              <a:t>December 2</a:t>
            </a:r>
            <a:r>
              <a:rPr lang="en-US" baseline="30000" dirty="0" smtClean="0"/>
              <a:t>nd</a:t>
            </a:r>
            <a:r>
              <a:rPr lang="en-US" dirty="0" smtClean="0"/>
              <a:t>, 1010</a:t>
            </a:r>
          </a:p>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quarter" idx="1"/>
          </p:nvPr>
        </p:nvPicPr>
        <p:blipFill>
          <a:blip r:embed="rId2" cstate="print"/>
          <a:srcRect l="18750" t="24062" r="20833" b="9239"/>
          <a:stretch>
            <a:fillRect/>
          </a:stretch>
        </p:blipFill>
        <p:spPr bwMode="auto">
          <a:xfrm>
            <a:off x="457200" y="2133600"/>
            <a:ext cx="4343400" cy="3657600"/>
          </a:xfrm>
          <a:prstGeom prst="rect">
            <a:avLst/>
          </a:prstGeom>
          <a:noFill/>
          <a:ln w="9525">
            <a:noFill/>
            <a:miter lim="800000"/>
            <a:headEnd/>
            <a:tailEnd/>
          </a:ln>
        </p:spPr>
      </p:pic>
      <p:sp>
        <p:nvSpPr>
          <p:cNvPr id="5" name="Content Placeholder 4"/>
          <p:cNvSpPr>
            <a:spLocks noGrp="1"/>
          </p:cNvSpPr>
          <p:nvPr>
            <p:ph sz="quarter" idx="2"/>
          </p:nvPr>
        </p:nvSpPr>
        <p:spPr>
          <a:xfrm>
            <a:off x="4953000" y="2133600"/>
            <a:ext cx="3657600" cy="3657600"/>
          </a:xfrm>
        </p:spPr>
        <p:txBody>
          <a:bodyPr>
            <a:normAutofit/>
          </a:bodyPr>
          <a:lstStyle/>
          <a:p>
            <a:r>
              <a:rPr lang="en-US" dirty="0" smtClean="0"/>
              <a:t>Free websites and blogs</a:t>
            </a:r>
          </a:p>
          <a:p>
            <a:r>
              <a:rPr lang="en-US" dirty="0" smtClean="0"/>
              <a:t>Drag and drop interface</a:t>
            </a:r>
          </a:p>
          <a:p>
            <a:r>
              <a:rPr lang="en-US" dirty="0" smtClean="0"/>
              <a:t>Easy to use (little technical skills required)</a:t>
            </a:r>
          </a:p>
          <a:p>
            <a:r>
              <a:rPr lang="en-US" dirty="0" smtClean="0"/>
              <a:t>Dozens of design templates</a:t>
            </a:r>
            <a:endParaRPr lang="en-US" dirty="0"/>
          </a:p>
        </p:txBody>
      </p:sp>
      <p:pic>
        <p:nvPicPr>
          <p:cNvPr id="6" name="Picture 5" descr="weebly.gif"/>
          <p:cNvPicPr>
            <a:picLocks noChangeAspect="1"/>
          </p:cNvPicPr>
          <p:nvPr/>
        </p:nvPicPr>
        <p:blipFill>
          <a:blip r:embed="rId3" cstate="print"/>
          <a:stretch>
            <a:fillRect/>
          </a:stretch>
        </p:blipFill>
        <p:spPr>
          <a:xfrm>
            <a:off x="457200" y="381000"/>
            <a:ext cx="2979234" cy="1066800"/>
          </a:xfrm>
          <a:prstGeom prst="rect">
            <a:avLst/>
          </a:prstGeom>
        </p:spPr>
      </p:pic>
      <p:sp>
        <p:nvSpPr>
          <p:cNvPr id="7" name="TextBox 6"/>
          <p:cNvSpPr txBox="1"/>
          <p:nvPr/>
        </p:nvSpPr>
        <p:spPr>
          <a:xfrm>
            <a:off x="4038600" y="838200"/>
            <a:ext cx="4267200" cy="369332"/>
          </a:xfrm>
          <a:prstGeom prst="rect">
            <a:avLst/>
          </a:prstGeom>
          <a:noFill/>
        </p:spPr>
        <p:txBody>
          <a:bodyPr wrap="square" rtlCol="0">
            <a:spAutoFit/>
          </a:bodyPr>
          <a:lstStyle/>
          <a:p>
            <a:r>
              <a:rPr lang="en-US" dirty="0" smtClean="0">
                <a:hlinkClick r:id="rId4" action="ppaction://hlinkpres?slideindex=1&amp;slidetitle="/>
              </a:rPr>
              <a:t>http://www.weebly.com/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Wiki’s for Collaboration</a:t>
            </a:r>
            <a:endParaRPr lang="en-US" dirty="0"/>
          </a:p>
        </p:txBody>
      </p:sp>
      <p:pic>
        <p:nvPicPr>
          <p:cNvPr id="20482" name="Picture 2"/>
          <p:cNvPicPr>
            <a:picLocks noGrp="1" noChangeAspect="1" noChangeArrowheads="1"/>
          </p:cNvPicPr>
          <p:nvPr>
            <p:ph sz="quarter" idx="1"/>
          </p:nvPr>
        </p:nvPicPr>
        <p:blipFill>
          <a:blip r:embed="rId2" cstate="print"/>
          <a:srcRect l="18367" t="22814" r="19388" b="8218"/>
          <a:stretch>
            <a:fillRect/>
          </a:stretch>
        </p:blipFill>
        <p:spPr bwMode="auto">
          <a:xfrm>
            <a:off x="1066800" y="1524000"/>
            <a:ext cx="6360695" cy="3962400"/>
          </a:xfrm>
          <a:prstGeom prst="rect">
            <a:avLst/>
          </a:prstGeom>
          <a:noFill/>
          <a:ln w="9525">
            <a:noFill/>
            <a:miter lim="800000"/>
            <a:headEnd/>
            <a:tailEnd/>
          </a:ln>
        </p:spPr>
      </p:pic>
      <p:sp>
        <p:nvSpPr>
          <p:cNvPr id="5" name="TextBox 4"/>
          <p:cNvSpPr txBox="1"/>
          <p:nvPr/>
        </p:nvSpPr>
        <p:spPr>
          <a:xfrm>
            <a:off x="2514600" y="5791200"/>
            <a:ext cx="3733800" cy="369332"/>
          </a:xfrm>
          <a:prstGeom prst="rect">
            <a:avLst/>
          </a:prstGeom>
          <a:noFill/>
        </p:spPr>
        <p:txBody>
          <a:bodyPr wrap="square" rtlCol="0">
            <a:spAutoFit/>
          </a:bodyPr>
          <a:lstStyle/>
          <a:p>
            <a:r>
              <a:rPr lang="en-US" dirty="0" smtClean="0">
                <a:hlinkClick r:id="rId3" action="ppaction://hlinkpres?slideindex=1&amp;slidetitle="/>
              </a:rPr>
              <a:t>http://www.wikispaces.com/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563562"/>
          </a:xfrm>
        </p:spPr>
        <p:txBody>
          <a:bodyPr/>
          <a:lstStyle/>
          <a:p>
            <a:r>
              <a:rPr lang="en-US" dirty="0" err="1" smtClean="0"/>
              <a:t>Prezi</a:t>
            </a:r>
            <a:endParaRPr lang="en-US" dirty="0"/>
          </a:p>
        </p:txBody>
      </p:sp>
      <p:pic>
        <p:nvPicPr>
          <p:cNvPr id="13314" name="Picture 2"/>
          <p:cNvPicPr>
            <a:picLocks noGrp="1" noChangeAspect="1" noChangeArrowheads="1"/>
          </p:cNvPicPr>
          <p:nvPr>
            <p:ph sz="quarter" idx="1"/>
          </p:nvPr>
        </p:nvPicPr>
        <p:blipFill>
          <a:blip r:embed="rId2" cstate="print"/>
          <a:srcRect l="15306" t="22814" r="22449" b="8218"/>
          <a:stretch>
            <a:fillRect/>
          </a:stretch>
        </p:blipFill>
        <p:spPr bwMode="auto">
          <a:xfrm>
            <a:off x="609600" y="990600"/>
            <a:ext cx="7184858" cy="4267200"/>
          </a:xfrm>
          <a:prstGeom prst="rect">
            <a:avLst/>
          </a:prstGeom>
          <a:noFill/>
          <a:ln w="9525">
            <a:noFill/>
            <a:miter lim="800000"/>
            <a:headEnd/>
            <a:tailEnd/>
          </a:ln>
        </p:spPr>
      </p:pic>
      <p:sp>
        <p:nvSpPr>
          <p:cNvPr id="5" name="TextBox 4"/>
          <p:cNvSpPr txBox="1"/>
          <p:nvPr/>
        </p:nvSpPr>
        <p:spPr>
          <a:xfrm>
            <a:off x="1600200" y="5638801"/>
            <a:ext cx="5867400" cy="646331"/>
          </a:xfrm>
          <a:prstGeom prst="rect">
            <a:avLst/>
          </a:prstGeom>
          <a:noFill/>
        </p:spPr>
        <p:txBody>
          <a:bodyPr wrap="square" rtlCol="0">
            <a:spAutoFit/>
          </a:bodyPr>
          <a:lstStyle/>
          <a:p>
            <a:endParaRPr lang="en-US" dirty="0" smtClean="0">
              <a:hlinkClick r:id="rId3"/>
            </a:endParaRPr>
          </a:p>
          <a:p>
            <a:r>
              <a:rPr lang="en-US" dirty="0" smtClean="0">
                <a:hlinkClick r:id="rId3"/>
              </a:rPr>
              <a:t>http://prezi.com/-hqxdxzhxviz/teaching-for-the-future/</a:t>
            </a:r>
            <a:endParaRPr lang="en-US" dirty="0" smtClean="0"/>
          </a:p>
        </p:txBody>
      </p:sp>
      <p:sp>
        <p:nvSpPr>
          <p:cNvPr id="6" name="TextBox 5"/>
          <p:cNvSpPr txBox="1"/>
          <p:nvPr/>
        </p:nvSpPr>
        <p:spPr>
          <a:xfrm>
            <a:off x="1676400" y="5410200"/>
            <a:ext cx="5638800" cy="381000"/>
          </a:xfrm>
          <a:prstGeom prst="rect">
            <a:avLst/>
          </a:prstGeom>
          <a:noFill/>
        </p:spPr>
        <p:txBody>
          <a:bodyPr wrap="square" rtlCol="0">
            <a:spAutoFit/>
          </a:bodyPr>
          <a:lstStyle/>
          <a:p>
            <a:r>
              <a:rPr lang="en-US" dirty="0" smtClean="0">
                <a:hlinkClick r:id="rId4" action="ppaction://hlinkpres?slideindex=1&amp;slidetitle="/>
              </a:rPr>
              <a:t>http://prezi.com/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Surveys (Environmental Scans)</a:t>
            </a:r>
            <a:endParaRPr lang="en-US" dirty="0"/>
          </a:p>
        </p:txBody>
      </p:sp>
      <p:sp>
        <p:nvSpPr>
          <p:cNvPr id="3" name="Content Placeholder 2"/>
          <p:cNvSpPr>
            <a:spLocks noGrp="1"/>
          </p:cNvSpPr>
          <p:nvPr>
            <p:ph sz="quarter" idx="1"/>
          </p:nvPr>
        </p:nvSpPr>
        <p:spPr/>
        <p:txBody>
          <a:bodyPr/>
          <a:lstStyle/>
          <a:p>
            <a:pPr lvl="0"/>
            <a:r>
              <a:rPr lang="en-US" dirty="0" smtClean="0"/>
              <a:t>Historically, teachers have worked in isolation. Instructional leaders need to survey their whole environment and reach out to all stakeholders just as effective classroom teachers survey students and parents to find out what they need and desire.</a:t>
            </a:r>
          </a:p>
          <a:p>
            <a:endParaRPr lang="en-US" dirty="0" smtClean="0"/>
          </a:p>
          <a:p>
            <a:r>
              <a:rPr lang="en-US" dirty="0" smtClean="0">
                <a:hlinkClick r:id="rId2"/>
              </a:rPr>
              <a:t>http://www.surveymonkey.com/</a:t>
            </a:r>
            <a:endParaRPr lang="en-US" dirty="0" smtClean="0"/>
          </a:p>
          <a:p>
            <a:pPr lvl="1"/>
            <a:r>
              <a:rPr lang="en-US" dirty="0" smtClean="0"/>
              <a:t>FREE! (up to 10 questions)</a:t>
            </a:r>
          </a:p>
          <a:p>
            <a:pPr lvl="1"/>
            <a:r>
              <a:rPr lang="en-US" dirty="0" smtClean="0"/>
              <a:t>Easy to use</a:t>
            </a:r>
          </a:p>
          <a:p>
            <a:pPr lvl="1"/>
            <a:r>
              <a:rPr lang="en-US" dirty="0" smtClean="0"/>
              <a:t>Instant reports/feedback</a:t>
            </a:r>
            <a:endParaRPr lang="en-US" dirty="0"/>
          </a:p>
        </p:txBody>
      </p:sp>
      <p:pic>
        <p:nvPicPr>
          <p:cNvPr id="3074" name="Picture 2" descr="C:\Users\Tami Capellino\AppData\Local\Microsoft\Windows\Temporary Internet Files\Content.IE5\AEH2F2QL\MC900438131[1].wmf"/>
          <p:cNvPicPr>
            <a:picLocks noChangeAspect="1" noChangeArrowheads="1"/>
          </p:cNvPicPr>
          <p:nvPr/>
        </p:nvPicPr>
        <p:blipFill>
          <a:blip r:embed="rId3" cstate="print"/>
          <a:srcRect/>
          <a:stretch>
            <a:fillRect/>
          </a:stretch>
        </p:blipFill>
        <p:spPr bwMode="auto">
          <a:xfrm>
            <a:off x="6248400" y="3886200"/>
            <a:ext cx="1908175" cy="17811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SurveyMonkey</a:t>
            </a:r>
            <a:endParaRPr lang="en-US" dirty="0"/>
          </a:p>
        </p:txBody>
      </p:sp>
      <p:pic>
        <p:nvPicPr>
          <p:cNvPr id="4098" name="Picture 2"/>
          <p:cNvPicPr>
            <a:picLocks noGrp="1" noChangeAspect="1" noChangeArrowheads="1"/>
          </p:cNvPicPr>
          <p:nvPr>
            <p:ph sz="quarter" idx="1"/>
          </p:nvPr>
        </p:nvPicPr>
        <p:blipFill>
          <a:blip r:embed="rId2" cstate="print"/>
          <a:srcRect t="20999" r="1020" b="17293"/>
          <a:stretch>
            <a:fillRect/>
          </a:stretch>
        </p:blipFill>
        <p:spPr bwMode="auto">
          <a:xfrm>
            <a:off x="457200" y="1905000"/>
            <a:ext cx="803413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Survey</a:t>
            </a:r>
            <a:endParaRPr lang="en-US" dirty="0"/>
          </a:p>
        </p:txBody>
      </p:sp>
      <p:pic>
        <p:nvPicPr>
          <p:cNvPr id="5122" name="Picture 2"/>
          <p:cNvPicPr>
            <a:picLocks noGrp="1" noChangeAspect="1" noChangeArrowheads="1"/>
          </p:cNvPicPr>
          <p:nvPr>
            <p:ph sz="quarter" idx="1"/>
          </p:nvPr>
        </p:nvPicPr>
        <p:blipFill>
          <a:blip r:embed="rId2" cstate="print"/>
          <a:srcRect t="8294" r="39359" b="12194"/>
          <a:stretch>
            <a:fillRect/>
          </a:stretch>
        </p:blipFill>
        <p:spPr bwMode="auto">
          <a:xfrm>
            <a:off x="1828800" y="1752600"/>
            <a:ext cx="4953001"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pic>
        <p:nvPicPr>
          <p:cNvPr id="7" name="Picture 6" descr="phone_image.jpg"/>
          <p:cNvPicPr>
            <a:picLocks noChangeAspect="1"/>
          </p:cNvPicPr>
          <p:nvPr/>
        </p:nvPicPr>
        <p:blipFill>
          <a:blip r:embed="rId5" cstate="print"/>
          <a:stretch>
            <a:fillRect/>
          </a:stretch>
        </p:blipFill>
        <p:spPr>
          <a:xfrm>
            <a:off x="7255268" y="4099559"/>
            <a:ext cx="1888731" cy="2713177"/>
          </a:xfrm>
          <a:prstGeom prst="rect">
            <a:avLst/>
          </a:prstGeom>
        </p:spPr>
      </p:pic>
      <p:sp>
        <p:nvSpPr>
          <p:cNvPr id="4" name="TextBox 3"/>
          <p:cNvSpPr txBox="1"/>
          <p:nvPr/>
        </p:nvSpPr>
        <p:spPr>
          <a:xfrm>
            <a:off x="0" y="6611779"/>
            <a:ext cx="3352800" cy="246221"/>
          </a:xfrm>
          <a:prstGeom prst="rect">
            <a:avLst/>
          </a:prstGeom>
          <a:noFill/>
        </p:spPr>
        <p:txBody>
          <a:bodyPr wrap="square" rtlCol="0">
            <a:spAutoFit/>
          </a:bodyPr>
          <a:lstStyle/>
          <a:p>
            <a:endParaRPr lang="en-US" sz="1000" dirty="0"/>
          </a:p>
        </p:txBody>
      </p:sp>
    </p:spTree>
    <p:controls>
      <p:control spid="17410" name="ShockwaveFlash1" r:id="rId2" imgW="5896798" imgH="3691332"/>
    </p:controls>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lstStyle/>
          <a:p>
            <a:r>
              <a:rPr lang="en-US" dirty="0" smtClean="0"/>
              <a:t>Meeting Strategies/Structuring Devices</a:t>
            </a:r>
            <a:endParaRPr lang="en-US" dirty="0"/>
          </a:p>
        </p:txBody>
      </p:sp>
      <p:sp>
        <p:nvSpPr>
          <p:cNvPr id="3" name="Content Placeholder 2"/>
          <p:cNvSpPr>
            <a:spLocks noGrp="1"/>
          </p:cNvSpPr>
          <p:nvPr>
            <p:ph sz="quarter" idx="1"/>
          </p:nvPr>
        </p:nvSpPr>
        <p:spPr>
          <a:xfrm>
            <a:off x="457200" y="1600200"/>
            <a:ext cx="7467600" cy="1981200"/>
          </a:xfrm>
        </p:spPr>
        <p:txBody>
          <a:bodyPr/>
          <a:lstStyle/>
          <a:p>
            <a:pPr lvl="0"/>
            <a:r>
              <a:rPr lang="en-US" dirty="0" smtClean="0"/>
              <a:t>Effective leaders/teachers need to be able to engage and encourage their peers to participate in meetings and their students to participate in lessons by creating small group sessions, which are less intimidating and more informal. </a:t>
            </a:r>
          </a:p>
          <a:p>
            <a:endParaRPr lang="en-US" dirty="0"/>
          </a:p>
        </p:txBody>
      </p:sp>
      <p:sp>
        <p:nvSpPr>
          <p:cNvPr id="4" name="TextBox 3"/>
          <p:cNvSpPr txBox="1"/>
          <p:nvPr/>
        </p:nvSpPr>
        <p:spPr>
          <a:xfrm>
            <a:off x="685800" y="4191000"/>
            <a:ext cx="6858000" cy="369332"/>
          </a:xfrm>
          <a:prstGeom prst="rect">
            <a:avLst/>
          </a:prstGeom>
          <a:noFill/>
        </p:spPr>
        <p:txBody>
          <a:bodyPr wrap="square" rtlCol="0">
            <a:spAutoFit/>
          </a:bodyPr>
          <a:lstStyle/>
          <a:p>
            <a:r>
              <a:rPr lang="en-US" dirty="0" smtClean="0">
                <a:hlinkClick r:id="rId2"/>
              </a:rPr>
              <a:t>http://www.youtube.com/watch?v=32WjO7IiHpI</a:t>
            </a:r>
            <a:endParaRPr lang="en-US" dirty="0"/>
          </a:p>
        </p:txBody>
      </p:sp>
      <p:pic>
        <p:nvPicPr>
          <p:cNvPr id="14339" name="Picture 3" descr="C:\Users\Tami Capellino\AppData\Local\Microsoft\Windows\Temporary Internet Files\Content.IE5\AEH2F2QL\MC900053511[1].wmf"/>
          <p:cNvPicPr>
            <a:picLocks noChangeAspect="1" noChangeArrowheads="1"/>
          </p:cNvPicPr>
          <p:nvPr/>
        </p:nvPicPr>
        <p:blipFill>
          <a:blip r:embed="rId3" cstate="print"/>
          <a:srcRect/>
          <a:stretch>
            <a:fillRect/>
          </a:stretch>
        </p:blipFill>
        <p:spPr bwMode="auto">
          <a:xfrm>
            <a:off x="5867400" y="3733800"/>
            <a:ext cx="2139998" cy="2514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The World Cafe</a:t>
            </a:r>
            <a:endParaRPr lang="en-US" dirty="0"/>
          </a:p>
        </p:txBody>
      </p:sp>
      <p:pic>
        <p:nvPicPr>
          <p:cNvPr id="8194" name="Picture 2"/>
          <p:cNvPicPr>
            <a:picLocks noGrp="1" noChangeAspect="1" noChangeArrowheads="1"/>
          </p:cNvPicPr>
          <p:nvPr>
            <p:ph sz="quarter" idx="1"/>
          </p:nvPr>
        </p:nvPicPr>
        <p:blipFill>
          <a:blip r:embed="rId2" cstate="print"/>
          <a:srcRect/>
          <a:stretch>
            <a:fillRect/>
          </a:stretch>
        </p:blipFill>
        <p:spPr bwMode="auto">
          <a:xfrm>
            <a:off x="1295400" y="1371600"/>
            <a:ext cx="5886450" cy="4720933"/>
          </a:xfrm>
          <a:prstGeom prst="rect">
            <a:avLst/>
          </a:prstGeom>
          <a:noFill/>
          <a:ln w="9525">
            <a:noFill/>
            <a:miter lim="800000"/>
            <a:headEnd/>
            <a:tailEnd/>
          </a:ln>
        </p:spPr>
      </p:pic>
      <p:sp>
        <p:nvSpPr>
          <p:cNvPr id="5" name="TextBox 4"/>
          <p:cNvSpPr txBox="1"/>
          <p:nvPr/>
        </p:nvSpPr>
        <p:spPr>
          <a:xfrm>
            <a:off x="1066800" y="6324600"/>
            <a:ext cx="5867400" cy="369332"/>
          </a:xfrm>
          <a:prstGeom prst="rect">
            <a:avLst/>
          </a:prstGeom>
          <a:noFill/>
        </p:spPr>
        <p:txBody>
          <a:bodyPr wrap="square" rtlCol="0">
            <a:spAutoFit/>
          </a:bodyPr>
          <a:lstStyle/>
          <a:p>
            <a:r>
              <a:rPr lang="en-US" dirty="0" smtClean="0"/>
              <a:t>theworldcafe.com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Space technology (OST)</a:t>
            </a:r>
            <a:endParaRPr lang="en-US" dirty="0"/>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1832794" y="1600200"/>
            <a:ext cx="4716411"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dirty="0"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pic>
        <p:nvPicPr>
          <p:cNvPr id="7" name="Picture 6" descr="phone_image.jpg"/>
          <p:cNvPicPr>
            <a:picLocks noChangeAspect="1"/>
          </p:cNvPicPr>
          <p:nvPr/>
        </p:nvPicPr>
        <p:blipFill>
          <a:blip r:embed="rId5" cstate="print"/>
          <a:stretch>
            <a:fillRect/>
          </a:stretch>
        </p:blipFill>
        <p:spPr>
          <a:xfrm>
            <a:off x="7255268" y="4099559"/>
            <a:ext cx="1888731" cy="2713177"/>
          </a:xfrm>
          <a:prstGeom prst="rect">
            <a:avLst/>
          </a:prstGeom>
        </p:spPr>
      </p:pic>
      <p:sp>
        <p:nvSpPr>
          <p:cNvPr id="4" name="TextBox 3"/>
          <p:cNvSpPr txBox="1"/>
          <p:nvPr/>
        </p:nvSpPr>
        <p:spPr>
          <a:xfrm>
            <a:off x="0" y="6611779"/>
            <a:ext cx="3352800" cy="246221"/>
          </a:xfrm>
          <a:prstGeom prst="rect">
            <a:avLst/>
          </a:prstGeom>
          <a:noFill/>
        </p:spPr>
        <p:txBody>
          <a:bodyPr wrap="square" rtlCol="0">
            <a:spAutoFit/>
          </a:bodyPr>
          <a:lstStyle/>
          <a:p>
            <a:endParaRPr lang="en-US" sz="1000" dirty="0"/>
          </a:p>
        </p:txBody>
      </p:sp>
    </p:spTree>
    <p:controls>
      <p:control spid="16386" name="ShockwaveFlash1" r:id="rId2" imgW="6780952" imgH="5866667"/>
    </p:controls>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S.W.O.T. Analysis</a:t>
            </a:r>
            <a:endParaRPr lang="en-US" dirty="0"/>
          </a:p>
        </p:txBody>
      </p:sp>
      <p:pic>
        <p:nvPicPr>
          <p:cNvPr id="10242" name="Picture 2"/>
          <p:cNvPicPr>
            <a:picLocks noGrp="1" noChangeAspect="1" noChangeArrowheads="1"/>
          </p:cNvPicPr>
          <p:nvPr>
            <p:ph sz="quarter" idx="1"/>
          </p:nvPr>
        </p:nvPicPr>
        <p:blipFill>
          <a:blip r:embed="rId2" cstate="print"/>
          <a:srcRect/>
          <a:stretch>
            <a:fillRect/>
          </a:stretch>
        </p:blipFill>
        <p:spPr bwMode="auto">
          <a:xfrm>
            <a:off x="1143000" y="1143000"/>
            <a:ext cx="6629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pic>
        <p:nvPicPr>
          <p:cNvPr id="7" name="Picture 6" descr="phone_image.jpg"/>
          <p:cNvPicPr>
            <a:picLocks noChangeAspect="1"/>
          </p:cNvPicPr>
          <p:nvPr/>
        </p:nvPicPr>
        <p:blipFill>
          <a:blip r:embed="rId5" cstate="print"/>
          <a:stretch>
            <a:fillRect/>
          </a:stretch>
        </p:blipFill>
        <p:spPr>
          <a:xfrm>
            <a:off x="7255268" y="4099559"/>
            <a:ext cx="1888731" cy="2713177"/>
          </a:xfrm>
          <a:prstGeom prst="rect">
            <a:avLst/>
          </a:prstGeom>
        </p:spPr>
      </p:pic>
      <p:sp>
        <p:nvSpPr>
          <p:cNvPr id="4" name="TextBox 3"/>
          <p:cNvSpPr txBox="1"/>
          <p:nvPr/>
        </p:nvSpPr>
        <p:spPr>
          <a:xfrm>
            <a:off x="0" y="6611779"/>
            <a:ext cx="3352800" cy="246221"/>
          </a:xfrm>
          <a:prstGeom prst="rect">
            <a:avLst/>
          </a:prstGeom>
          <a:noFill/>
        </p:spPr>
        <p:txBody>
          <a:bodyPr wrap="square" rtlCol="0">
            <a:spAutoFit/>
          </a:bodyPr>
          <a:lstStyle/>
          <a:p>
            <a:endParaRPr lang="en-US" sz="1000" dirty="0"/>
          </a:p>
        </p:txBody>
      </p:sp>
    </p:spTree>
    <p:controls>
      <p:control spid="18434" name="ShockwaveFlash1" r:id="rId2" imgW="5896798" imgH="3691332"/>
    </p:controls>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me</a:t>
            </a:r>
            <a:endParaRPr lang="en-US" dirty="0"/>
          </a:p>
        </p:txBody>
      </p:sp>
      <p:sp>
        <p:nvSpPr>
          <p:cNvPr id="3" name="Content Placeholder 2"/>
          <p:cNvSpPr>
            <a:spLocks noGrp="1"/>
          </p:cNvSpPr>
          <p:nvPr>
            <p:ph sz="quarter" idx="1"/>
          </p:nvPr>
        </p:nvSpPr>
        <p:spPr>
          <a:xfrm>
            <a:off x="457200" y="2133600"/>
            <a:ext cx="7467600" cy="4340352"/>
          </a:xfrm>
        </p:spPr>
        <p:txBody>
          <a:bodyPr/>
          <a:lstStyle/>
          <a:p>
            <a:r>
              <a:rPr lang="en-US" dirty="0" smtClean="0">
                <a:hlinkClick r:id="rId2"/>
              </a:rPr>
              <a:t>capellin@brandman.edu</a:t>
            </a:r>
            <a:endParaRPr lang="en-US" dirty="0" smtClean="0"/>
          </a:p>
          <a:p>
            <a:endParaRPr lang="en-US" dirty="0" smtClean="0"/>
          </a:p>
          <a:p>
            <a:r>
              <a:rPr lang="en-US" dirty="0" smtClean="0"/>
              <a:t>drtamerincapellino.weebly.com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running our schools?</a:t>
            </a:r>
            <a:endParaRPr lang="en-US" dirty="0"/>
          </a:p>
        </p:txBody>
      </p:sp>
      <p:sp>
        <p:nvSpPr>
          <p:cNvPr id="3" name="Content Placeholder 2"/>
          <p:cNvSpPr>
            <a:spLocks noGrp="1"/>
          </p:cNvSpPr>
          <p:nvPr>
            <p:ph sz="quarter" idx="1"/>
          </p:nvPr>
        </p:nvSpPr>
        <p:spPr>
          <a:xfrm>
            <a:off x="457200" y="1600200"/>
            <a:ext cx="7467600" cy="5257800"/>
          </a:xfrm>
        </p:spPr>
        <p:txBody>
          <a:bodyPr>
            <a:normAutofit fontScale="62500" lnSpcReduction="20000"/>
          </a:bodyPr>
          <a:lstStyle/>
          <a:p>
            <a:r>
              <a:rPr lang="en-US" sz="3200" dirty="0" smtClean="0"/>
              <a:t>Teachers are increasingly being tapped to take on leadership roles in their schools to fill gaps left by vice principals and other administrators who have been eliminated due to budget cuts.</a:t>
            </a:r>
          </a:p>
          <a:p>
            <a:endParaRPr lang="en-US" sz="3200" dirty="0" smtClean="0"/>
          </a:p>
          <a:p>
            <a:r>
              <a:rPr lang="en-US" sz="3200" dirty="0" smtClean="0"/>
              <a:t>California had 0.4 district officials and administrators per 1,000 students in 05-06.</a:t>
            </a:r>
          </a:p>
          <a:p>
            <a:endParaRPr lang="en-US" sz="3200" dirty="0" smtClean="0"/>
          </a:p>
          <a:p>
            <a:r>
              <a:rPr lang="en-US" sz="3200" dirty="0" smtClean="0"/>
              <a:t>That was considerably lower than the U.S. average of 1.3 per 1,000 students</a:t>
            </a:r>
          </a:p>
          <a:p>
            <a:endParaRPr lang="en-US" sz="3200" dirty="0" smtClean="0"/>
          </a:p>
          <a:p>
            <a:r>
              <a:rPr lang="en-US" sz="3200" dirty="0" smtClean="0"/>
              <a:t>California had only 33% as many district officials/administrators as the national average and only 63% as many school principals and assistant principals.</a:t>
            </a:r>
            <a:endParaRPr lang="en-US" dirty="0" smtClean="0"/>
          </a:p>
          <a:p>
            <a:pPr>
              <a:buNone/>
            </a:pPr>
            <a:endParaRPr lang="en-US" sz="1500" dirty="0" smtClean="0"/>
          </a:p>
          <a:p>
            <a:pPr>
              <a:buNone/>
            </a:pPr>
            <a:endParaRPr lang="en-US" sz="1500" dirty="0" smtClean="0"/>
          </a:p>
          <a:p>
            <a:pPr>
              <a:buNone/>
            </a:pPr>
            <a:r>
              <a:rPr lang="en-US" sz="1500" dirty="0" smtClean="0"/>
              <a:t>National Center for Educational Statistics (NCES), Common Core Data 2005-2006 </a:t>
            </a:r>
            <a:r>
              <a:rPr lang="en-US" dirty="0" smtClean="0"/>
              <a:t/>
            </a:r>
            <a:br>
              <a:rPr lang="en-US" dirty="0" smtClean="0"/>
            </a:br>
            <a:r>
              <a:rPr lang="en-US" dirty="0" smtClean="0"/>
              <a:t/>
            </a:r>
            <a:br>
              <a:rPr lang="en-US" dirty="0" smtClean="0"/>
            </a:br>
            <a:endParaRPr lang="en-US" dirty="0"/>
          </a:p>
        </p:txBody>
      </p:sp>
      <p:pic>
        <p:nvPicPr>
          <p:cNvPr id="12291" name="Picture 3" descr="C:\Users\Tami Capellino\AppData\Local\Microsoft\Windows\Temporary Internet Files\Content.IE5\QND2U23Z\MC900282114[1].wmf"/>
          <p:cNvPicPr>
            <a:picLocks noChangeAspect="1" noChangeArrowheads="1"/>
          </p:cNvPicPr>
          <p:nvPr/>
        </p:nvPicPr>
        <p:blipFill>
          <a:blip r:embed="rId2" cstate="print"/>
          <a:srcRect/>
          <a:stretch>
            <a:fillRect/>
          </a:stretch>
        </p:blipFill>
        <p:spPr bwMode="auto">
          <a:xfrm rot="20385045">
            <a:off x="7490458" y="196374"/>
            <a:ext cx="1420520" cy="1600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Team Building</a:t>
            </a:r>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1295400" y="1143000"/>
            <a:ext cx="5867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Building</a:t>
            </a:r>
            <a:endParaRPr lang="en-US" dirty="0"/>
          </a:p>
        </p:txBody>
      </p:sp>
      <p:sp>
        <p:nvSpPr>
          <p:cNvPr id="3" name="Content Placeholder 2"/>
          <p:cNvSpPr>
            <a:spLocks noGrp="1"/>
          </p:cNvSpPr>
          <p:nvPr>
            <p:ph sz="quarter" idx="1"/>
          </p:nvPr>
        </p:nvSpPr>
        <p:spPr>
          <a:xfrm>
            <a:off x="457200" y="1981200"/>
            <a:ext cx="7467600" cy="4492752"/>
          </a:xfrm>
        </p:spPr>
        <p:txBody>
          <a:bodyPr/>
          <a:lstStyle/>
          <a:p>
            <a:pPr lvl="0"/>
            <a:r>
              <a:rPr lang="en-US" dirty="0" smtClean="0"/>
              <a:t>Research tells us that a key component of students being successful in school is having connections to people on campus. The same can be said for teachers. </a:t>
            </a:r>
          </a:p>
          <a:p>
            <a:endParaRPr lang="en-US" dirty="0"/>
          </a:p>
        </p:txBody>
      </p:sp>
      <p:pic>
        <p:nvPicPr>
          <p:cNvPr id="7173" name="Picture 5" descr="C:\Users\Tami Capellino\AppData\Local\Microsoft\Windows\Temporary Internet Files\Content.IE5\AEH2F2QL\MC900056602[1].wmf"/>
          <p:cNvPicPr>
            <a:picLocks noChangeAspect="1" noChangeArrowheads="1"/>
          </p:cNvPicPr>
          <p:nvPr/>
        </p:nvPicPr>
        <p:blipFill>
          <a:blip r:embed="rId2" cstate="print"/>
          <a:srcRect/>
          <a:stretch>
            <a:fillRect/>
          </a:stretch>
        </p:blipFill>
        <p:spPr bwMode="auto">
          <a:xfrm>
            <a:off x="3352800" y="3733800"/>
            <a:ext cx="2547057" cy="25768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Penny For Your Thoughts</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t>	Each group member is given a coin (penny, nickel, dime, quarter) with different dates of issue. After each member has received a coin and looked at the date, the group leader or facilitator gives the members a prompt such as:</a:t>
            </a:r>
          </a:p>
          <a:p>
            <a:pPr>
              <a:buNone/>
            </a:pPr>
            <a:r>
              <a:rPr lang="en-US" dirty="0" smtClean="0"/>
              <a:t> </a:t>
            </a:r>
          </a:p>
          <a:p>
            <a:pPr lvl="0"/>
            <a:r>
              <a:rPr lang="en-US" dirty="0" smtClean="0"/>
              <a:t>What was your greatest challenge you experienced in that year?</a:t>
            </a:r>
          </a:p>
          <a:p>
            <a:pPr lvl="0"/>
            <a:r>
              <a:rPr lang="en-US" dirty="0" smtClean="0"/>
              <a:t>What was your greatest success that year?</a:t>
            </a:r>
          </a:p>
          <a:p>
            <a:pPr lvl="0"/>
            <a:r>
              <a:rPr lang="en-US" dirty="0" smtClean="0"/>
              <a:t>What would you do differently that year if you could? </a:t>
            </a:r>
          </a:p>
          <a:p>
            <a:pPr>
              <a:buNone/>
            </a:pPr>
            <a:r>
              <a:rPr lang="en-US" dirty="0" smtClean="0"/>
              <a:t> </a:t>
            </a:r>
          </a:p>
          <a:p>
            <a:pPr>
              <a:buNone/>
            </a:pPr>
            <a:r>
              <a:rPr lang="en-US" dirty="0" smtClean="0"/>
              <a:t>	Each member of the group shares their responses. This activity can be used during team building as well as during subsequent meetings by changing the prompt.</a:t>
            </a:r>
          </a:p>
          <a:p>
            <a:pPr>
              <a:buNone/>
            </a:pPr>
            <a:r>
              <a:rPr lang="en-US" dirty="0" smtClean="0"/>
              <a:t> </a:t>
            </a:r>
          </a:p>
          <a:p>
            <a:endParaRPr lang="en-US" dirty="0"/>
          </a:p>
        </p:txBody>
      </p:sp>
      <p:pic>
        <p:nvPicPr>
          <p:cNvPr id="1026" name="Picture 2" descr="C:\Users\Tami Capellino\AppData\Local\Microsoft\Windows\Temporary Internet Files\Content.IE5\3RKJXV7H\MC910216996[1].png"/>
          <p:cNvPicPr>
            <a:picLocks noChangeAspect="1" noChangeArrowheads="1"/>
          </p:cNvPicPr>
          <p:nvPr/>
        </p:nvPicPr>
        <p:blipFill>
          <a:blip r:embed="rId2" cstate="print"/>
          <a:srcRect/>
          <a:stretch>
            <a:fillRect/>
          </a:stretch>
        </p:blipFill>
        <p:spPr bwMode="auto">
          <a:xfrm>
            <a:off x="6934200" y="533400"/>
            <a:ext cx="990600" cy="990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Artifacts</a:t>
            </a:r>
            <a:endParaRPr lang="en-US" dirty="0"/>
          </a:p>
        </p:txBody>
      </p:sp>
      <p:sp>
        <p:nvSpPr>
          <p:cNvPr id="3" name="Content Placeholder 2"/>
          <p:cNvSpPr>
            <a:spLocks noGrp="1"/>
          </p:cNvSpPr>
          <p:nvPr>
            <p:ph sz="quarter" idx="1"/>
          </p:nvPr>
        </p:nvSpPr>
        <p:spPr/>
        <p:txBody>
          <a:bodyPr>
            <a:normAutofit fontScale="85000" lnSpcReduction="20000"/>
          </a:bodyPr>
          <a:lstStyle/>
          <a:p>
            <a:pPr>
              <a:buNone/>
            </a:pPr>
            <a:r>
              <a:rPr lang="en-US" dirty="0" smtClean="0"/>
              <a:t>	The group leader or facilitator requests that each member of the team bring in an artifact from their life they would be willing to share. Examples of artifacts include:</a:t>
            </a:r>
          </a:p>
          <a:p>
            <a:pPr>
              <a:buNone/>
            </a:pPr>
            <a:r>
              <a:rPr lang="en-US" dirty="0" smtClean="0"/>
              <a:t> </a:t>
            </a:r>
          </a:p>
          <a:p>
            <a:pPr lvl="0"/>
            <a:r>
              <a:rPr lang="en-US" dirty="0" smtClean="0"/>
              <a:t>Wedding toast from their wedding</a:t>
            </a:r>
          </a:p>
          <a:p>
            <a:pPr lvl="0"/>
            <a:r>
              <a:rPr lang="en-US" dirty="0" smtClean="0"/>
              <a:t>A family bible</a:t>
            </a:r>
          </a:p>
          <a:p>
            <a:pPr lvl="0"/>
            <a:r>
              <a:rPr lang="en-US" dirty="0" smtClean="0"/>
              <a:t>A piece of jewelry</a:t>
            </a:r>
          </a:p>
          <a:p>
            <a:pPr lvl="0"/>
            <a:r>
              <a:rPr lang="en-US" dirty="0" smtClean="0"/>
              <a:t>Photographs</a:t>
            </a:r>
          </a:p>
          <a:p>
            <a:pPr lvl="0"/>
            <a:r>
              <a:rPr lang="en-US" dirty="0" smtClean="0"/>
              <a:t>Piece of clothing</a:t>
            </a:r>
          </a:p>
          <a:p>
            <a:pPr lvl="0"/>
            <a:r>
              <a:rPr lang="en-US" dirty="0" smtClean="0"/>
              <a:t>Written piece of work</a:t>
            </a:r>
          </a:p>
          <a:p>
            <a:pPr lvl="0"/>
            <a:r>
              <a:rPr lang="en-US" dirty="0" smtClean="0"/>
              <a:t>Souvenir from a trip</a:t>
            </a:r>
          </a:p>
          <a:p>
            <a:pPr lvl="0"/>
            <a:r>
              <a:rPr lang="en-US" dirty="0" smtClean="0"/>
              <a:t>Heirloom</a:t>
            </a:r>
          </a:p>
          <a:p>
            <a:pPr>
              <a:buNone/>
            </a:pPr>
            <a:r>
              <a:rPr lang="en-US" dirty="0" smtClean="0"/>
              <a:t> </a:t>
            </a:r>
          </a:p>
          <a:p>
            <a:pPr>
              <a:buNone/>
            </a:pPr>
            <a:r>
              <a:rPr lang="en-US" dirty="0" smtClean="0"/>
              <a:t>	Each member of the group shares their “artifact” and its significance to their life. </a:t>
            </a:r>
          </a:p>
          <a:p>
            <a:endParaRPr lang="en-US" dirty="0"/>
          </a:p>
        </p:txBody>
      </p:sp>
      <p:pic>
        <p:nvPicPr>
          <p:cNvPr id="2050" name="Picture 2" descr="C:\Users\Tami Capellino\AppData\Local\Microsoft\Windows\Temporary Internet Files\Content.IE5\D3DJ40FM\MP900446783[1].jpg"/>
          <p:cNvPicPr>
            <a:picLocks noChangeAspect="1" noChangeArrowheads="1"/>
          </p:cNvPicPr>
          <p:nvPr/>
        </p:nvPicPr>
        <p:blipFill>
          <a:blip r:embed="rId2" cstate="print"/>
          <a:srcRect/>
          <a:stretch>
            <a:fillRect/>
          </a:stretch>
        </p:blipFill>
        <p:spPr bwMode="auto">
          <a:xfrm>
            <a:off x="5715000" y="2895600"/>
            <a:ext cx="1718072" cy="2286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and Internet Resources</a:t>
            </a:r>
            <a:endParaRPr lang="en-US" dirty="0"/>
          </a:p>
        </p:txBody>
      </p:sp>
      <p:sp>
        <p:nvSpPr>
          <p:cNvPr id="3" name="Content Placeholder 2"/>
          <p:cNvSpPr>
            <a:spLocks noGrp="1"/>
          </p:cNvSpPr>
          <p:nvPr>
            <p:ph sz="quarter" idx="1"/>
          </p:nvPr>
        </p:nvSpPr>
        <p:spPr/>
        <p:txBody>
          <a:bodyPr/>
          <a:lstStyle/>
          <a:p>
            <a:r>
              <a:rPr lang="en-US" dirty="0" smtClean="0"/>
              <a:t>Education leaders must be technologically savvy in this day and time. Leaders also need to be familiar with the myriad of online resources available, many at no cost, that will help them develop websites or create interactive classrooms without the expense of installing a costly Smart Classroom system. </a:t>
            </a:r>
            <a:endParaRPr lang="en-US" dirty="0"/>
          </a:p>
        </p:txBody>
      </p:sp>
      <p:pic>
        <p:nvPicPr>
          <p:cNvPr id="19459" name="Picture 3" descr="C:\Users\Tami Capellino\AppData\Local\Microsoft\Windows\Temporary Internet Files\Content.IE5\D3DJ40FM\MC900441335[1].png"/>
          <p:cNvPicPr>
            <a:picLocks noChangeAspect="1" noChangeArrowheads="1"/>
          </p:cNvPicPr>
          <p:nvPr/>
        </p:nvPicPr>
        <p:blipFill>
          <a:blip r:embed="rId2" cstate="print"/>
          <a:srcRect/>
          <a:stretch>
            <a:fillRect/>
          </a:stretch>
        </p:blipFill>
        <p:spPr bwMode="auto">
          <a:xfrm>
            <a:off x="3048000" y="3886200"/>
            <a:ext cx="2590800" cy="2590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Audience Polling</a:t>
            </a:r>
            <a:endParaRPr lang="en-US" dirty="0"/>
          </a:p>
        </p:txBody>
      </p:sp>
      <p:sp>
        <p:nvSpPr>
          <p:cNvPr id="4" name="TextBox 3"/>
          <p:cNvSpPr txBox="1"/>
          <p:nvPr/>
        </p:nvSpPr>
        <p:spPr>
          <a:xfrm>
            <a:off x="990600" y="5562600"/>
            <a:ext cx="6324600" cy="369332"/>
          </a:xfrm>
          <a:prstGeom prst="rect">
            <a:avLst/>
          </a:prstGeom>
          <a:noFill/>
        </p:spPr>
        <p:txBody>
          <a:bodyPr wrap="square" rtlCol="0">
            <a:spAutoFit/>
          </a:bodyPr>
          <a:lstStyle/>
          <a:p>
            <a:r>
              <a:rPr lang="en-US" dirty="0" smtClean="0">
                <a:hlinkClick r:id="rId2" action="ppaction://hlinkpres?slideindex=1&amp;slidetitle="/>
              </a:rPr>
              <a:t>http://www.polleverywhere.com/</a:t>
            </a:r>
            <a:endParaRPr lang="en-US" dirty="0"/>
          </a:p>
        </p:txBody>
      </p:sp>
      <p:pic>
        <p:nvPicPr>
          <p:cNvPr id="15362" name="Picture 2"/>
          <p:cNvPicPr>
            <a:picLocks noGrp="1" noChangeAspect="1" noChangeArrowheads="1"/>
          </p:cNvPicPr>
          <p:nvPr>
            <p:ph sz="quarter" idx="1"/>
          </p:nvPr>
        </p:nvPicPr>
        <p:blipFill>
          <a:blip r:embed="rId3" cstate="print"/>
          <a:srcRect t="21429" b="9524"/>
          <a:stretch>
            <a:fillRect/>
          </a:stretch>
        </p:blipFill>
        <p:spPr bwMode="auto">
          <a:xfrm>
            <a:off x="609600" y="1828800"/>
            <a:ext cx="7655268"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1857</TotalTime>
  <Words>484</Words>
  <Application>Microsoft Office PowerPoint</Application>
  <PresentationFormat>On-screen Show (4:3)</PresentationFormat>
  <Paragraphs>91</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21st Century Teacher Leadership</vt:lpstr>
      <vt:lpstr>Slide 2</vt:lpstr>
      <vt:lpstr>Who is running our schools?</vt:lpstr>
      <vt:lpstr>Team Building</vt:lpstr>
      <vt:lpstr>Team Building</vt:lpstr>
      <vt:lpstr>A Penny For Your Thoughts</vt:lpstr>
      <vt:lpstr>Artifacts</vt:lpstr>
      <vt:lpstr>Technology and Internet Resources</vt:lpstr>
      <vt:lpstr>Live Audience Polling</vt:lpstr>
      <vt:lpstr>Slide 10</vt:lpstr>
      <vt:lpstr>Wiki’s for Collaboration</vt:lpstr>
      <vt:lpstr>Prezi</vt:lpstr>
      <vt:lpstr>Surveys (Environmental Scans)</vt:lpstr>
      <vt:lpstr>SurveyMonkey</vt:lpstr>
      <vt:lpstr>Sample Survey</vt:lpstr>
      <vt:lpstr>Slide 16</vt:lpstr>
      <vt:lpstr>Meeting Strategies/Structuring Devices</vt:lpstr>
      <vt:lpstr>The World Cafe</vt:lpstr>
      <vt:lpstr>Open Space technology (OST)</vt:lpstr>
      <vt:lpstr>S.W.O.T. Analysis</vt:lpstr>
      <vt:lpstr>Slide 21</vt:lpstr>
      <vt:lpstr>Contact me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Teacher Leadership</dc:title>
  <dc:creator>Tami Capellino</dc:creator>
  <cp:lastModifiedBy>Tami Capellino</cp:lastModifiedBy>
  <cp:revision>16</cp:revision>
  <dcterms:created xsi:type="dcterms:W3CDTF">2010-12-02T17:48:24Z</dcterms:created>
  <dcterms:modified xsi:type="dcterms:W3CDTF">2010-12-04T02:05:50Z</dcterms:modified>
</cp:coreProperties>
</file>